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66" r:id="rId2"/>
    <p:sldId id="287" r:id="rId3"/>
    <p:sldId id="268" r:id="rId4"/>
    <p:sldId id="259" r:id="rId5"/>
    <p:sldId id="275" r:id="rId6"/>
    <p:sldId id="263" r:id="rId7"/>
    <p:sldId id="278" r:id="rId8"/>
    <p:sldId id="274" r:id="rId9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 userDrawn="1">
          <p15:clr>
            <a:srgbClr val="A4A3A4"/>
          </p15:clr>
        </p15:guide>
        <p15:guide id="2" pos="46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465"/>
    <a:srgbClr val="212121"/>
    <a:srgbClr val="60A500"/>
    <a:srgbClr val="006699"/>
    <a:srgbClr val="FFCC00"/>
    <a:srgbClr val="00AA48"/>
    <a:srgbClr val="7CEB99"/>
    <a:srgbClr val="666699"/>
    <a:srgbClr val="008080"/>
    <a:srgbClr val="FFCE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77C0A4-3311-48D4-A96B-A48D5B3CBAF7}" v="343" dt="2024-08-23T19:54:00.7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10"/>
  </p:normalViewPr>
  <p:slideViewPr>
    <p:cSldViewPr snapToGrid="0" snapToObjects="1">
      <p:cViewPr varScale="1">
        <p:scale>
          <a:sx n="57" d="100"/>
          <a:sy n="57" d="100"/>
        </p:scale>
        <p:origin x="828" y="8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4693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205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511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46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59C96-7598-4418-AF19-FEAC534F1361}" type="datetimeFigureOut">
              <a:rPr lang="es-MX" smtClean="0"/>
              <a:t>15/03/2025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9F1B-4264-4FFD-8D82-6654F8DF915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5054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2 Imagen">
            <a:extLst>
              <a:ext uri="{FF2B5EF4-FFF2-40B4-BE49-F238E27FC236}">
                <a16:creationId xmlns:a16="http://schemas.microsoft.com/office/drawing/2014/main" id="{F59A2DF1-8921-1DF1-B31B-248A83DE8C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56"/>
          <a:stretch/>
        </p:blipFill>
        <p:spPr>
          <a:xfrm>
            <a:off x="0" y="0"/>
            <a:ext cx="14630400" cy="2661761"/>
          </a:xfrm>
          <a:prstGeom prst="rect">
            <a:avLst/>
          </a:prstGeom>
        </p:spPr>
      </p:pic>
      <p:pic>
        <p:nvPicPr>
          <p:cNvPr id="7" name="2 Imagen">
            <a:extLst>
              <a:ext uri="{FF2B5EF4-FFF2-40B4-BE49-F238E27FC236}">
                <a16:creationId xmlns:a16="http://schemas.microsoft.com/office/drawing/2014/main" id="{DED3F660-7CA5-A4D3-2397-A7CDC6879D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56"/>
          <a:stretch/>
        </p:blipFill>
        <p:spPr>
          <a:xfrm>
            <a:off x="0" y="5567839"/>
            <a:ext cx="14630399" cy="2661761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CF042407-2CEF-4067-9E51-C4ABDFA7AD6A}"/>
              </a:ext>
            </a:extLst>
          </p:cNvPr>
          <p:cNvSpPr txBox="1"/>
          <p:nvPr/>
        </p:nvSpPr>
        <p:spPr>
          <a:xfrm>
            <a:off x="5275645" y="3435317"/>
            <a:ext cx="38927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/>
            <a:r>
              <a:rPr lang="es-ES" sz="5400" dirty="0">
                <a:solidFill>
                  <a:srgbClr val="E8E8E8">
                    <a:lumMod val="50000"/>
                  </a:srgb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FORM</a:t>
            </a:r>
            <a:r>
              <a:rPr lang="es-ES" sz="5400" b="1" dirty="0">
                <a:solidFill>
                  <a:srgbClr val="196B24">
                    <a:lumMod val="60000"/>
                    <a:lumOff val="40000"/>
                  </a:srgb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</a:t>
            </a:r>
            <a:r>
              <a:rPr lang="sv-SE" altLang="es-MX" sz="5400" dirty="0">
                <a:solidFill>
                  <a:srgbClr val="0F9ED5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ä</a:t>
            </a:r>
            <a:endParaRPr lang="es-MX" sz="5400" dirty="0">
              <a:solidFill>
                <a:srgbClr val="0F9ED5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FE2C0363-8F46-3310-5872-737746DB64B9}"/>
              </a:ext>
            </a:extLst>
          </p:cNvPr>
          <p:cNvSpPr/>
          <p:nvPr/>
        </p:nvSpPr>
        <p:spPr>
          <a:xfrm>
            <a:off x="6431059" y="4217758"/>
            <a:ext cx="2648548" cy="455043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Growing together</a:t>
            </a:r>
            <a:endParaRPr kumimoji="0" lang="es-MX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7" name="Imagen 16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019FF5F2-9F3B-C9E8-6C25-17C5F1689E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61" t="11601" r="30556" b="36818"/>
          <a:stretch/>
        </p:blipFill>
        <p:spPr>
          <a:xfrm>
            <a:off x="4920001" y="3556799"/>
            <a:ext cx="711287" cy="7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225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EE248-F14A-094F-B70A-693C35D32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0">
            <a:extLst>
              <a:ext uri="{FF2B5EF4-FFF2-40B4-BE49-F238E27FC236}">
                <a16:creationId xmlns:a16="http://schemas.microsoft.com/office/drawing/2014/main" id="{5D2DBDE0-648C-848C-6D9B-CAEE7D54B2EA}"/>
              </a:ext>
            </a:extLst>
          </p:cNvPr>
          <p:cNvSpPr/>
          <p:nvPr/>
        </p:nvSpPr>
        <p:spPr>
          <a:xfrm>
            <a:off x="-16934" y="1908197"/>
            <a:ext cx="7714949" cy="2939906"/>
          </a:xfrm>
          <a:prstGeom prst="rect">
            <a:avLst/>
          </a:prstGeom>
          <a:solidFill>
            <a:srgbClr val="800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" name="Text 5">
            <a:extLst>
              <a:ext uri="{FF2B5EF4-FFF2-40B4-BE49-F238E27FC236}">
                <a16:creationId xmlns:a16="http://schemas.microsoft.com/office/drawing/2014/main" id="{7DDCB5C2-FC6F-542F-27A0-930D96E551ED}"/>
              </a:ext>
            </a:extLst>
          </p:cNvPr>
          <p:cNvSpPr/>
          <p:nvPr/>
        </p:nvSpPr>
        <p:spPr>
          <a:xfrm>
            <a:off x="1527603" y="3165549"/>
            <a:ext cx="4737746" cy="3950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110"/>
              </a:lnSpc>
              <a:buNone/>
            </a:pPr>
            <a:r>
              <a:rPr lang="es-ES" sz="2000" b="1" kern="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Impulsar el crecimiento y la competitividad de las </a:t>
            </a:r>
          </a:p>
          <a:p>
            <a:pPr marL="0" indent="0" algn="ctr">
              <a:lnSpc>
                <a:spcPts val="3110"/>
              </a:lnSpc>
              <a:buNone/>
            </a:pPr>
            <a:r>
              <a:rPr lang="es-ES" sz="2000" b="1" kern="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empresas facilitando el acceso a la profesionalización </a:t>
            </a:r>
          </a:p>
          <a:p>
            <a:pPr marL="0" indent="0" algn="ctr">
              <a:lnSpc>
                <a:spcPts val="3110"/>
              </a:lnSpc>
              <a:buNone/>
            </a:pPr>
            <a:r>
              <a:rPr lang="es-ES" sz="2000" b="1" kern="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 transformación del talento humano.</a:t>
            </a:r>
            <a:endParaRPr lang="en-US" sz="2000" b="1" kern="1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0C9F7194-A703-C2C8-C2A7-FC53F47137ED}"/>
              </a:ext>
            </a:extLst>
          </p:cNvPr>
          <p:cNvSpPr/>
          <p:nvPr/>
        </p:nvSpPr>
        <p:spPr>
          <a:xfrm>
            <a:off x="290528" y="2423087"/>
            <a:ext cx="2368005" cy="7260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>
              <a:lnSpc>
                <a:spcPts val="5718"/>
              </a:lnSpc>
              <a:buNone/>
            </a:pPr>
            <a:r>
              <a:rPr lang="en-US" sz="4400" b="1" dirty="0">
                <a:solidFill>
                  <a:schemeClr val="bg1"/>
                </a:solidFill>
                <a:latin typeface="Aptos Display" panose="02110004020202020204"/>
              </a:rPr>
              <a:t>Misión</a:t>
            </a:r>
          </a:p>
        </p:txBody>
      </p:sp>
      <p:sp>
        <p:nvSpPr>
          <p:cNvPr id="15" name="Rectángulo 20">
            <a:extLst>
              <a:ext uri="{FF2B5EF4-FFF2-40B4-BE49-F238E27FC236}">
                <a16:creationId xmlns:a16="http://schemas.microsoft.com/office/drawing/2014/main" id="{A2258603-084D-F261-2B6A-0941181F1B26}"/>
              </a:ext>
            </a:extLst>
          </p:cNvPr>
          <p:cNvSpPr/>
          <p:nvPr/>
        </p:nvSpPr>
        <p:spPr>
          <a:xfrm>
            <a:off x="7698016" y="1908197"/>
            <a:ext cx="6932384" cy="632140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8" name="CuadroTexto 21">
            <a:extLst>
              <a:ext uri="{FF2B5EF4-FFF2-40B4-BE49-F238E27FC236}">
                <a16:creationId xmlns:a16="http://schemas.microsoft.com/office/drawing/2014/main" id="{FC7197F8-2EEA-82CC-ADA0-31E7C040BAD7}"/>
              </a:ext>
            </a:extLst>
          </p:cNvPr>
          <p:cNvSpPr txBox="1"/>
          <p:nvPr/>
        </p:nvSpPr>
        <p:spPr>
          <a:xfrm>
            <a:off x="7954026" y="2366167"/>
            <a:ext cx="6035976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5400" b="1" dirty="0">
                <a:solidFill>
                  <a:schemeClr val="bg1"/>
                </a:solidFill>
              </a:rPr>
              <a:t>Nos distingue la:</a:t>
            </a:r>
          </a:p>
          <a:p>
            <a:pPr algn="ctr"/>
            <a:endParaRPr lang="es-ES" sz="24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chemeClr val="bg1"/>
                </a:solidFill>
              </a:rPr>
              <a:t>Accesibilidad.</a:t>
            </a:r>
            <a:r>
              <a:rPr lang="es-ES" sz="2000" dirty="0">
                <a:solidFill>
                  <a:schemeClr val="bg1"/>
                </a:solidFill>
                <a:ea typeface="Gelasio" pitchFamily="34" charset="-122"/>
              </a:rPr>
              <a:t> Impulsamos el acceso equitativo a la profesionalización del talento humano.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chemeClr val="bg1"/>
                </a:solidFill>
              </a:rPr>
              <a:t>Integridad. </a:t>
            </a:r>
            <a:r>
              <a:rPr lang="es-ES" sz="2000" dirty="0">
                <a:solidFill>
                  <a:schemeClr val="bg1"/>
                </a:solidFill>
                <a:ea typeface="Gelasio" pitchFamily="34" charset="-122"/>
              </a:rPr>
              <a:t>Trabajamos con transparencia y honestidad.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chemeClr val="bg1"/>
                </a:solidFill>
              </a:rPr>
              <a:t>Tecnología. </a:t>
            </a:r>
            <a:r>
              <a:rPr lang="es-ES" sz="2000" dirty="0">
                <a:solidFill>
                  <a:schemeClr val="bg1"/>
                </a:solidFill>
                <a:ea typeface="Gelasio" pitchFamily="34" charset="-122"/>
              </a:rPr>
              <a:t>Usamos la innovación tecnológica para mejorar cada proceso.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chemeClr val="bg1"/>
                </a:solidFill>
              </a:rPr>
              <a:t>Agilidad.</a:t>
            </a:r>
            <a:r>
              <a:rPr lang="es-ES" sz="5400" b="1" dirty="0">
                <a:solidFill>
                  <a:schemeClr val="bg1"/>
                </a:solidFill>
              </a:rPr>
              <a:t> </a:t>
            </a:r>
            <a:r>
              <a:rPr lang="es-ES" sz="2000" dirty="0">
                <a:solidFill>
                  <a:schemeClr val="bg1"/>
                </a:solidFill>
                <a:ea typeface="Gelasio" pitchFamily="34" charset="-122"/>
              </a:rPr>
              <a:t>Nos adaptamos rápidamente</a:t>
            </a:r>
            <a:r>
              <a:rPr lang="es-ES" sz="2400" dirty="0">
                <a:solidFill>
                  <a:schemeClr val="bg1"/>
                </a:solidFill>
                <a:ea typeface="Gelasio" pitchFamily="34" charset="-122"/>
              </a:rPr>
              <a:t>.</a:t>
            </a: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27EA3B66-D5A5-0C20-4653-809B8B3D709A}"/>
              </a:ext>
            </a:extLst>
          </p:cNvPr>
          <p:cNvSpPr/>
          <p:nvPr/>
        </p:nvSpPr>
        <p:spPr>
          <a:xfrm>
            <a:off x="0" y="4851383"/>
            <a:ext cx="7714949" cy="3378217"/>
          </a:xfrm>
          <a:prstGeom prst="rect">
            <a:avLst/>
          </a:prstGeom>
          <a:solidFill>
            <a:srgbClr val="60A500"/>
          </a:solidFill>
          <a:ln/>
        </p:spPr>
        <p:txBody>
          <a:bodyPr/>
          <a:lstStyle/>
          <a:p>
            <a:endParaRPr lang="es-MX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32F22A9-9BB1-F10D-C7F2-B35ED55F4642}"/>
              </a:ext>
            </a:extLst>
          </p:cNvPr>
          <p:cNvSpPr txBox="1"/>
          <p:nvPr/>
        </p:nvSpPr>
        <p:spPr>
          <a:xfrm>
            <a:off x="390981" y="5652129"/>
            <a:ext cx="7122566" cy="2061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3110"/>
              </a:lnSpc>
            </a:pPr>
            <a:r>
              <a:rPr lang="es-ES" sz="2000" b="1" kern="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Transformar la manera en que las empresas mexicanas especialmente las pequeñas y medianas desarrollan su talento, haciendo que la profesionalización y transformación sean accesibles, estratégicas y un motor imprescindible para su crecimiento y competitividad</a:t>
            </a:r>
            <a:endParaRPr lang="es-MX" sz="2000" b="1" kern="1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 2">
            <a:extLst>
              <a:ext uri="{FF2B5EF4-FFF2-40B4-BE49-F238E27FC236}">
                <a16:creationId xmlns:a16="http://schemas.microsoft.com/office/drawing/2014/main" id="{97CFA527-B23E-1A95-411B-B35588A7DF50}"/>
              </a:ext>
            </a:extLst>
          </p:cNvPr>
          <p:cNvSpPr/>
          <p:nvPr/>
        </p:nvSpPr>
        <p:spPr>
          <a:xfrm>
            <a:off x="5710588" y="4951490"/>
            <a:ext cx="1751345" cy="7260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5718"/>
              </a:lnSpc>
            </a:pPr>
            <a:r>
              <a:rPr lang="en-US" sz="4400" b="1" dirty="0">
                <a:solidFill>
                  <a:schemeClr val="bg1"/>
                </a:solidFill>
                <a:latin typeface="Aptos Display" panose="02110004020202020204"/>
              </a:rPr>
              <a:t>Visión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EDC4B73-AB8C-35AE-FFEF-D1A545E8C961}"/>
              </a:ext>
            </a:extLst>
          </p:cNvPr>
          <p:cNvSpPr txBox="1"/>
          <p:nvPr/>
        </p:nvSpPr>
        <p:spPr>
          <a:xfrm>
            <a:off x="2403970" y="151276"/>
            <a:ext cx="9822460" cy="1253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3110"/>
              </a:lnSpc>
              <a:buNone/>
            </a:pPr>
            <a:r>
              <a:rPr lang="es-ES" sz="2000" b="1" dirty="0">
                <a:solidFill>
                  <a:schemeClr val="bg2">
                    <a:lumMod val="25000"/>
                  </a:schemeClr>
                </a:solidFill>
                <a:ea typeface="Gelasio" pitchFamily="34" charset="-122"/>
              </a:rPr>
              <a:t>En FORMHA, impulsamos la transformación del talento humano a través de soluciones accesibles y personalizadas para empresas. Combinamos experiencia, tecnología e innovación para optimizar el potencial del capital humano</a:t>
            </a:r>
            <a:endParaRPr lang="en-US" sz="2000" b="1" dirty="0">
              <a:solidFill>
                <a:schemeClr val="bg2">
                  <a:lumMod val="25000"/>
                </a:schemeClr>
              </a:solidFill>
              <a:ea typeface="Gelasio" pitchFamily="34" charset="-122"/>
            </a:endParaRPr>
          </a:p>
        </p:txBody>
      </p:sp>
      <p:pic>
        <p:nvPicPr>
          <p:cNvPr id="24" name="Imagen 44">
            <a:extLst>
              <a:ext uri="{FF2B5EF4-FFF2-40B4-BE49-F238E27FC236}">
                <a16:creationId xmlns:a16="http://schemas.microsoft.com/office/drawing/2014/main" id="{BFB36C28-511A-B5F6-65BC-37203319B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8728" y="1127473"/>
            <a:ext cx="1826563" cy="615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699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0ACE4DE0-094D-2DA8-6DB0-FDF05C59D39E}"/>
              </a:ext>
            </a:extLst>
          </p:cNvPr>
          <p:cNvSpPr/>
          <p:nvPr/>
        </p:nvSpPr>
        <p:spPr>
          <a:xfrm>
            <a:off x="0" y="2109530"/>
            <a:ext cx="9500203" cy="4697670"/>
          </a:xfrm>
          <a:prstGeom prst="rect">
            <a:avLst/>
          </a:prstGeom>
          <a:solidFill>
            <a:srgbClr val="60A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E9276C15-07C9-E1B4-4ACB-0720597CE1DD}"/>
              </a:ext>
            </a:extLst>
          </p:cNvPr>
          <p:cNvSpPr txBox="1"/>
          <p:nvPr/>
        </p:nvSpPr>
        <p:spPr>
          <a:xfrm>
            <a:off x="701367" y="2245928"/>
            <a:ext cx="8583891" cy="855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110"/>
              </a:lnSpc>
            </a:pPr>
            <a:r>
              <a:rPr lang="es-ES" sz="2000" b="1" kern="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Conectamos tu empresa con el talento adecuado, optimizando costos sin comprometer la calidad, a través de procesos accesibles y tecnología.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1E2B64EB-3E8A-7C01-88EC-781AB9FA737C}"/>
              </a:ext>
            </a:extLst>
          </p:cNvPr>
          <p:cNvSpPr txBox="1"/>
          <p:nvPr/>
        </p:nvSpPr>
        <p:spPr>
          <a:xfrm>
            <a:off x="649517" y="3430943"/>
            <a:ext cx="926465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kern="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Estudios Socioeconómicos </a:t>
            </a:r>
            <a:r>
              <a:rPr lang="es-ES" sz="2400" kern="1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lang="es-ES" sz="2400" kern="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line</a:t>
            </a:r>
            <a:endParaRPr lang="es-MX" sz="2400" kern="1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kern="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Evaluación de Potencial Ejecutivo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kern="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Pruebas Psicométricas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kern="1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Assessment</a:t>
            </a:r>
            <a:r>
              <a:rPr lang="es-ES" sz="2400" kern="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kern="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Reclutamiento Estratégico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kern="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Reclutamiento Administrativo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kern="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Reclutamiento Masivo.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kern="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Asesoría búsqueda de empleo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369D102C-CBFB-9C8F-921D-43FA86FB908E}"/>
              </a:ext>
            </a:extLst>
          </p:cNvPr>
          <p:cNvSpPr txBox="1"/>
          <p:nvPr/>
        </p:nvSpPr>
        <p:spPr>
          <a:xfrm>
            <a:off x="3542613" y="649829"/>
            <a:ext cx="38927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/>
            <a:r>
              <a:rPr lang="es-ES" sz="5400" dirty="0">
                <a:solidFill>
                  <a:srgbClr val="E8E8E8">
                    <a:lumMod val="50000"/>
                  </a:srgb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FORM</a:t>
            </a:r>
            <a:r>
              <a:rPr lang="es-ES" sz="5400" b="1" dirty="0">
                <a:solidFill>
                  <a:srgbClr val="196B24">
                    <a:lumMod val="60000"/>
                    <a:lumOff val="40000"/>
                  </a:srgb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</a:t>
            </a:r>
            <a:r>
              <a:rPr lang="sv-SE" altLang="es-MX" sz="5400" dirty="0">
                <a:solidFill>
                  <a:srgbClr val="0F9ED5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ä</a:t>
            </a:r>
            <a:endParaRPr lang="es-MX" sz="5400" dirty="0">
              <a:solidFill>
                <a:srgbClr val="0F9ED5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2FBB4094-6702-4617-C3E4-BA2492E49D18}"/>
              </a:ext>
            </a:extLst>
          </p:cNvPr>
          <p:cNvSpPr txBox="1"/>
          <p:nvPr/>
        </p:nvSpPr>
        <p:spPr>
          <a:xfrm>
            <a:off x="6722533" y="228923"/>
            <a:ext cx="6096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s-ES" sz="4400" b="1" dirty="0">
                <a:solidFill>
                  <a:srgbClr val="A02B93"/>
                </a:solidFill>
                <a:latin typeface="Aptos Display" panose="02110004020202020204"/>
              </a:rPr>
              <a:t>a tu reclutamiento y  selección!</a:t>
            </a:r>
            <a:endParaRPr lang="es-MX" sz="4400" b="1" dirty="0">
              <a:solidFill>
                <a:srgbClr val="A02B93"/>
              </a:solidFill>
              <a:latin typeface="Aptos Display" panose="02110004020202020204"/>
            </a:endParaRP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32BD8400-527A-B03E-5398-2F61DFF8B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91662" y="7318022"/>
            <a:ext cx="1826563" cy="615695"/>
          </a:xfrm>
          <a:prstGeom prst="rect">
            <a:avLst/>
          </a:prstGeom>
        </p:spPr>
      </p:pic>
      <p:pic>
        <p:nvPicPr>
          <p:cNvPr id="46" name="Image 1" descr="preencoded.png">
            <a:extLst>
              <a:ext uri="{FF2B5EF4-FFF2-40B4-BE49-F238E27FC236}">
                <a16:creationId xmlns:a16="http://schemas.microsoft.com/office/drawing/2014/main" id="{36941C98-443F-1F6C-B11E-82B5971605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8558" y="2109530"/>
            <a:ext cx="5281841" cy="46976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221EB3-7CF2-0E93-C109-86082308D56D}"/>
              </a:ext>
            </a:extLst>
          </p:cNvPr>
          <p:cNvSpPr txBox="1"/>
          <p:nvPr/>
        </p:nvSpPr>
        <p:spPr>
          <a:xfrm>
            <a:off x="3128210" y="771340"/>
            <a:ext cx="38927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 b="1" dirty="0">
                <a:solidFill>
                  <a:srgbClr val="A02B93"/>
                </a:solidFill>
                <a:latin typeface="Aptos Display" panose="02110004020202020204"/>
              </a:rPr>
              <a:t>Da </a:t>
            </a:r>
            <a:endParaRPr lang="es-MX" sz="4400" b="1" dirty="0">
              <a:solidFill>
                <a:srgbClr val="A02B93"/>
              </a:solidFill>
              <a:latin typeface="Aptos Display" panose="02110004020202020204"/>
            </a:endParaRPr>
          </a:p>
        </p:txBody>
      </p:sp>
      <p:pic>
        <p:nvPicPr>
          <p:cNvPr id="2" name="Imagen 4">
            <a:extLst>
              <a:ext uri="{FF2B5EF4-FFF2-40B4-BE49-F238E27FC236}">
                <a16:creationId xmlns:a16="http://schemas.microsoft.com/office/drawing/2014/main" id="{1F5AE5AA-E153-2751-737C-0B41A705BEC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627" t="13646" r="16196" b="13718"/>
          <a:stretch>
            <a:fillRect/>
          </a:stretch>
        </p:blipFill>
        <p:spPr>
          <a:xfrm>
            <a:off x="990859" y="195808"/>
            <a:ext cx="1642016" cy="1775059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50408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29" y="1663881"/>
            <a:ext cx="14630400" cy="5049746"/>
          </a:xfrm>
          <a:prstGeom prst="rect">
            <a:avLst/>
          </a:prstGeom>
          <a:solidFill>
            <a:srgbClr val="666699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1" name="Text 8"/>
          <p:cNvSpPr/>
          <p:nvPr/>
        </p:nvSpPr>
        <p:spPr>
          <a:xfrm>
            <a:off x="5982705" y="4641041"/>
            <a:ext cx="3451146" cy="19073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005"/>
              </a:lnSpc>
              <a:buNone/>
            </a:pPr>
            <a:endParaRPr lang="en-US" sz="1878" dirty="0"/>
          </a:p>
        </p:txBody>
      </p:sp>
      <p:pic>
        <p:nvPicPr>
          <p:cNvPr id="18" name="Picture 2" descr="El hombre y la mujer que trabaja en la computadora portátil y la tableta en el Café">
            <a:extLst>
              <a:ext uri="{FF2B5EF4-FFF2-40B4-BE49-F238E27FC236}">
                <a16:creationId xmlns:a16="http://schemas.microsoft.com/office/drawing/2014/main" id="{EA4560E6-C9E6-E4C6-FE16-3698C30C2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993040" y="1994169"/>
            <a:ext cx="8229600" cy="424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E706B7E5-A39A-37C8-8C82-247723221FF0}"/>
              </a:ext>
            </a:extLst>
          </p:cNvPr>
          <p:cNvSpPr txBox="1"/>
          <p:nvPr/>
        </p:nvSpPr>
        <p:spPr>
          <a:xfrm>
            <a:off x="4514085" y="2127780"/>
            <a:ext cx="98457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000" b="1" kern="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FORMHA, impulsamos el crecimiento continuo de tu equipo a través de una cultura de aprendizaje, donde cada colaborador asume un rol activo en su desarrollo profesional, consolidando la capacitación como un pilar estratégico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D7E765DD-1C32-FC61-1B91-A6D904FED482}"/>
              </a:ext>
            </a:extLst>
          </p:cNvPr>
          <p:cNvSpPr txBox="1"/>
          <p:nvPr/>
        </p:nvSpPr>
        <p:spPr>
          <a:xfrm>
            <a:off x="4514085" y="3386039"/>
            <a:ext cx="942469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kern="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Contamos con diversos formatos para adecuarnos a las necesidades de cada cliente: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368E631F-32AC-189F-2B45-EEF76E2EA3FB}"/>
              </a:ext>
            </a:extLst>
          </p:cNvPr>
          <p:cNvSpPr txBox="1"/>
          <p:nvPr/>
        </p:nvSpPr>
        <p:spPr>
          <a:xfrm>
            <a:off x="5236250" y="4267649"/>
            <a:ext cx="73152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kern="100" dirty="0">
                <a:solidFill>
                  <a:schemeClr val="bg1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kern="100" dirty="0">
                <a:solidFill>
                  <a:schemeClr val="bg1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Presencial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kern="100" dirty="0">
                <a:solidFill>
                  <a:schemeClr val="bg1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 </a:t>
            </a:r>
            <a:r>
              <a:rPr lang="es-ES" sz="2000" b="1" kern="100" dirty="0" err="1">
                <a:solidFill>
                  <a:schemeClr val="bg1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learning</a:t>
            </a:r>
            <a:r>
              <a:rPr lang="es-ES" sz="2000" b="1" kern="100" dirty="0">
                <a:solidFill>
                  <a:schemeClr val="bg1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kern="100" dirty="0">
                <a:solidFill>
                  <a:schemeClr val="bg1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Capsulas de Aprendizaje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kern="100" dirty="0">
                <a:solidFill>
                  <a:schemeClr val="bg1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Híbridos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A5358381-546D-CA16-BCE3-DEDAFFA499C6}"/>
              </a:ext>
            </a:extLst>
          </p:cNvPr>
          <p:cNvSpPr txBox="1"/>
          <p:nvPr/>
        </p:nvSpPr>
        <p:spPr>
          <a:xfrm>
            <a:off x="6026305" y="269330"/>
            <a:ext cx="38927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/>
            <a:r>
              <a:rPr lang="es-ES" sz="5400" dirty="0">
                <a:solidFill>
                  <a:srgbClr val="E8E8E8">
                    <a:lumMod val="50000"/>
                  </a:srgb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FORM</a:t>
            </a:r>
            <a:r>
              <a:rPr lang="es-ES" sz="5400" b="1" dirty="0">
                <a:solidFill>
                  <a:srgbClr val="196B24">
                    <a:lumMod val="60000"/>
                    <a:lumOff val="40000"/>
                  </a:srgb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</a:t>
            </a:r>
            <a:r>
              <a:rPr lang="sv-SE" altLang="es-MX" sz="5400" dirty="0">
                <a:solidFill>
                  <a:srgbClr val="0F9ED5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ä</a:t>
            </a:r>
            <a:endParaRPr lang="es-MX" sz="5400" dirty="0">
              <a:solidFill>
                <a:srgbClr val="0F9ED5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D31CC7A-C861-3372-F0DB-B31C4C20FA19}"/>
              </a:ext>
            </a:extLst>
          </p:cNvPr>
          <p:cNvSpPr txBox="1"/>
          <p:nvPr/>
        </p:nvSpPr>
        <p:spPr>
          <a:xfrm>
            <a:off x="2885791" y="399657"/>
            <a:ext cx="57931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s-ES" sz="4400" b="1" dirty="0">
                <a:solidFill>
                  <a:srgbClr val="A02B93"/>
                </a:solidFill>
                <a:latin typeface="Aptos Display" panose="02110004020202020204"/>
              </a:rPr>
              <a:t>¡Da</a:t>
            </a:r>
            <a:endParaRPr lang="es-MX" sz="3600" b="1" dirty="0">
              <a:solidFill>
                <a:srgbClr val="A02B93"/>
              </a:solidFill>
              <a:latin typeface="Aptos Display" panose="02110004020202020204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FD2555E5-47E2-D406-3BBE-8DD30243FD72}"/>
              </a:ext>
            </a:extLst>
          </p:cNvPr>
          <p:cNvSpPr txBox="1"/>
          <p:nvPr/>
        </p:nvSpPr>
        <p:spPr>
          <a:xfrm>
            <a:off x="9433851" y="412940"/>
            <a:ext cx="4622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s-ES" sz="4400" b="1" dirty="0">
                <a:solidFill>
                  <a:srgbClr val="A02B93"/>
                </a:solidFill>
                <a:latin typeface="Aptos Display" panose="02110004020202020204"/>
              </a:rPr>
              <a:t>a tu capacitación!</a:t>
            </a:r>
            <a:endParaRPr lang="es-MX" sz="3600" b="1" dirty="0">
              <a:solidFill>
                <a:srgbClr val="A02B93"/>
              </a:solidFill>
              <a:latin typeface="Aptos Display" panose="02110004020202020204"/>
            </a:endParaRPr>
          </a:p>
        </p:txBody>
      </p:sp>
      <p:pic>
        <p:nvPicPr>
          <p:cNvPr id="3" name="Imagen 3">
            <a:extLst>
              <a:ext uri="{FF2B5EF4-FFF2-40B4-BE49-F238E27FC236}">
                <a16:creationId xmlns:a16="http://schemas.microsoft.com/office/drawing/2014/main" id="{73B340E1-A753-6609-032B-3610184F324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741" t="28501" r="26835" b="27919"/>
          <a:stretch>
            <a:fillRect/>
          </a:stretch>
        </p:blipFill>
        <p:spPr>
          <a:xfrm>
            <a:off x="13036242" y="6997429"/>
            <a:ext cx="1019985" cy="97858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474029" y="-10280"/>
            <a:ext cx="10157499" cy="6357198"/>
          </a:xfrm>
          <a:prstGeom prst="rect">
            <a:avLst/>
          </a:prstGeom>
          <a:solidFill>
            <a:srgbClr val="666699"/>
          </a:solidFill>
          <a:ln/>
        </p:spPr>
        <p:txBody>
          <a:bodyPr/>
          <a:lstStyle/>
          <a:p>
            <a:endParaRPr lang="es-MX">
              <a:solidFill>
                <a:srgbClr val="666699"/>
              </a:solidFill>
            </a:endParaRPr>
          </a:p>
        </p:txBody>
      </p:sp>
      <p:sp>
        <p:nvSpPr>
          <p:cNvPr id="11" name="Text 8"/>
          <p:cNvSpPr/>
          <p:nvPr/>
        </p:nvSpPr>
        <p:spPr>
          <a:xfrm>
            <a:off x="5982705" y="4641041"/>
            <a:ext cx="3451146" cy="19073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005"/>
              </a:lnSpc>
              <a:buNone/>
            </a:pPr>
            <a:endParaRPr lang="en-US" sz="1878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A5358381-546D-CA16-BCE3-DEDAFFA499C6}"/>
              </a:ext>
            </a:extLst>
          </p:cNvPr>
          <p:cNvSpPr txBox="1"/>
          <p:nvPr/>
        </p:nvSpPr>
        <p:spPr>
          <a:xfrm>
            <a:off x="6131560" y="6696420"/>
            <a:ext cx="38927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/>
            <a:r>
              <a:rPr lang="es-ES" sz="5400" dirty="0">
                <a:solidFill>
                  <a:srgbClr val="E8E8E8">
                    <a:lumMod val="50000"/>
                  </a:srgb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FORM</a:t>
            </a:r>
            <a:r>
              <a:rPr lang="es-ES" sz="5400" b="1" dirty="0">
                <a:solidFill>
                  <a:srgbClr val="196B24">
                    <a:lumMod val="60000"/>
                    <a:lumOff val="40000"/>
                  </a:srgb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</a:t>
            </a:r>
            <a:r>
              <a:rPr lang="sv-SE" altLang="es-MX" sz="5400" dirty="0">
                <a:solidFill>
                  <a:srgbClr val="0F9ED5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ä</a:t>
            </a:r>
            <a:endParaRPr lang="es-MX" sz="5400" dirty="0">
              <a:solidFill>
                <a:srgbClr val="0F9ED5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D31CC7A-C861-3372-F0DB-B31C4C20FA19}"/>
              </a:ext>
            </a:extLst>
          </p:cNvPr>
          <p:cNvSpPr txBox="1"/>
          <p:nvPr/>
        </p:nvSpPr>
        <p:spPr>
          <a:xfrm>
            <a:off x="2991046" y="6826747"/>
            <a:ext cx="57931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s-ES" sz="4400" b="1" dirty="0">
                <a:solidFill>
                  <a:srgbClr val="A02B93"/>
                </a:solidFill>
                <a:latin typeface="Aptos Display" panose="02110004020202020204"/>
              </a:rPr>
              <a:t>¡Dale</a:t>
            </a:r>
            <a:endParaRPr lang="es-MX" sz="3600" b="1" dirty="0">
              <a:solidFill>
                <a:srgbClr val="A02B93"/>
              </a:solidFill>
              <a:latin typeface="Aptos Display" panose="02110004020202020204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FD2555E5-47E2-D406-3BBE-8DD30243FD72}"/>
              </a:ext>
            </a:extLst>
          </p:cNvPr>
          <p:cNvSpPr txBox="1"/>
          <p:nvPr/>
        </p:nvSpPr>
        <p:spPr>
          <a:xfrm>
            <a:off x="9539106" y="6840030"/>
            <a:ext cx="4622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s-ES" sz="4400" b="1" dirty="0">
                <a:solidFill>
                  <a:srgbClr val="A02B93"/>
                </a:solidFill>
                <a:latin typeface="Aptos Display" panose="02110004020202020204"/>
              </a:rPr>
              <a:t>a tu capacitación!</a:t>
            </a:r>
            <a:endParaRPr lang="es-MX" sz="3600" b="1" dirty="0">
              <a:solidFill>
                <a:srgbClr val="A02B93"/>
              </a:solidFill>
              <a:latin typeface="Aptos Display" panose="02110004020202020204"/>
            </a:endParaRPr>
          </a:p>
        </p:txBody>
      </p:sp>
      <p:grpSp>
        <p:nvGrpSpPr>
          <p:cNvPr id="40" name="Grupo 39">
            <a:extLst>
              <a:ext uri="{FF2B5EF4-FFF2-40B4-BE49-F238E27FC236}">
                <a16:creationId xmlns:a16="http://schemas.microsoft.com/office/drawing/2014/main" id="{A895A47C-EB61-8C57-A609-B12F7E7CC705}"/>
              </a:ext>
            </a:extLst>
          </p:cNvPr>
          <p:cNvGrpSpPr/>
          <p:nvPr/>
        </p:nvGrpSpPr>
        <p:grpSpPr>
          <a:xfrm>
            <a:off x="4656994" y="1257508"/>
            <a:ext cx="9726637" cy="4610975"/>
            <a:chOff x="5326948" y="1312857"/>
            <a:chExt cx="7934325" cy="3838932"/>
          </a:xfrm>
        </p:grpSpPr>
        <p:sp>
          <p:nvSpPr>
            <p:cNvPr id="4" name="Shape 3">
              <a:extLst>
                <a:ext uri="{FF2B5EF4-FFF2-40B4-BE49-F238E27FC236}">
                  <a16:creationId xmlns:a16="http://schemas.microsoft.com/office/drawing/2014/main" id="{D3D95C8B-E618-D6D2-726C-7FFC5591D747}"/>
                </a:ext>
              </a:extLst>
            </p:cNvPr>
            <p:cNvSpPr/>
            <p:nvPr/>
          </p:nvSpPr>
          <p:spPr>
            <a:xfrm>
              <a:off x="5326948" y="1312857"/>
              <a:ext cx="7934325" cy="3838932"/>
            </a:xfrm>
            <a:prstGeom prst="roundRect">
              <a:avLst>
                <a:gd name="adj" fmla="val 675"/>
              </a:avLst>
            </a:prstGeom>
            <a:noFill/>
            <a:ln w="7620">
              <a:solidFill>
                <a:srgbClr val="000000">
                  <a:alpha val="8000"/>
                </a:srgbClr>
              </a:solidFill>
              <a:prstDash val="solid"/>
            </a:ln>
          </p:spPr>
          <p:txBody>
            <a:bodyPr/>
            <a:lstStyle/>
            <a:p>
              <a:endParaRPr lang="es-MX" sz="2800">
                <a:solidFill>
                  <a:schemeClr val="bg1"/>
                </a:solidFill>
              </a:endParaRPr>
            </a:p>
          </p:txBody>
        </p:sp>
        <p:sp>
          <p:nvSpPr>
            <p:cNvPr id="5" name="Shape 4">
              <a:extLst>
                <a:ext uri="{FF2B5EF4-FFF2-40B4-BE49-F238E27FC236}">
                  <a16:creationId xmlns:a16="http://schemas.microsoft.com/office/drawing/2014/main" id="{95670323-74DF-8FC4-C31E-1C73D8B379D3}"/>
                </a:ext>
              </a:extLst>
            </p:cNvPr>
            <p:cNvSpPr/>
            <p:nvPr/>
          </p:nvSpPr>
          <p:spPr>
            <a:xfrm>
              <a:off x="5334569" y="1320477"/>
              <a:ext cx="7918252" cy="775573"/>
            </a:xfrm>
            <a:prstGeom prst="rect">
              <a:avLst/>
            </a:prstGeom>
            <a:solidFill>
              <a:srgbClr val="FFFFFF">
                <a:alpha val="4000"/>
              </a:srgbClr>
            </a:solidFill>
            <a:ln/>
          </p:spPr>
          <p:txBody>
            <a:bodyPr/>
            <a:lstStyle/>
            <a:p>
              <a:endParaRPr lang="es-MX" sz="2800">
                <a:solidFill>
                  <a:schemeClr val="bg1"/>
                </a:solidFill>
              </a:endParaRPr>
            </a:p>
          </p:txBody>
        </p:sp>
        <p:sp>
          <p:nvSpPr>
            <p:cNvPr id="6" name="Text 5">
              <a:extLst>
                <a:ext uri="{FF2B5EF4-FFF2-40B4-BE49-F238E27FC236}">
                  <a16:creationId xmlns:a16="http://schemas.microsoft.com/office/drawing/2014/main" id="{C097CC98-01C9-EFCC-17BC-DF68A4F29589}"/>
                </a:ext>
              </a:extLst>
            </p:cNvPr>
            <p:cNvSpPr/>
            <p:nvPr/>
          </p:nvSpPr>
          <p:spPr>
            <a:xfrm>
              <a:off x="5508162" y="1431681"/>
              <a:ext cx="2289810" cy="276582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 marL="0" indent="0">
                <a:lnSpc>
                  <a:spcPts val="2177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ea typeface="Source Sans Pro" pitchFamily="34" charset="-122"/>
                  <a:cs typeface="Source Sans Pro" pitchFamily="34" charset="-120"/>
                </a:rPr>
                <a:t>Onboarding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8" name="Text 6">
              <a:extLst>
                <a:ext uri="{FF2B5EF4-FFF2-40B4-BE49-F238E27FC236}">
                  <a16:creationId xmlns:a16="http://schemas.microsoft.com/office/drawing/2014/main" id="{15B5AD3A-0B15-E030-8F96-6F6836AFBE40}"/>
                </a:ext>
              </a:extLst>
            </p:cNvPr>
            <p:cNvSpPr/>
            <p:nvPr/>
          </p:nvSpPr>
          <p:spPr>
            <a:xfrm>
              <a:off x="8151111" y="1431681"/>
              <a:ext cx="2286000" cy="55316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>
                <a:lnSpc>
                  <a:spcPts val="2177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ea typeface="Source Sans Pro" pitchFamily="34" charset="-122"/>
                  <a:cs typeface="Source Sans Pro" pitchFamily="34" charset="-120"/>
                </a:rPr>
                <a:t>Perfiles, descripciones y valuación de puestos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9" name="Text 7">
              <a:extLst>
                <a:ext uri="{FF2B5EF4-FFF2-40B4-BE49-F238E27FC236}">
                  <a16:creationId xmlns:a16="http://schemas.microsoft.com/office/drawing/2014/main" id="{05B84D00-176E-F4C5-7FB6-49896CA06475}"/>
                </a:ext>
              </a:extLst>
            </p:cNvPr>
            <p:cNvSpPr/>
            <p:nvPr/>
          </p:nvSpPr>
          <p:spPr>
            <a:xfrm>
              <a:off x="10790250" y="1431681"/>
              <a:ext cx="2289810" cy="276582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 marL="0" indent="0">
                <a:lnSpc>
                  <a:spcPts val="2177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ea typeface="Source Sans Pro" pitchFamily="34" charset="-122"/>
                  <a:cs typeface="Source Sans Pro" pitchFamily="34" charset="-120"/>
                </a:rPr>
                <a:t>Nine Box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0" name="Shape 8">
              <a:extLst>
                <a:ext uri="{FF2B5EF4-FFF2-40B4-BE49-F238E27FC236}">
                  <a16:creationId xmlns:a16="http://schemas.microsoft.com/office/drawing/2014/main" id="{2B9AEF82-D3C8-65C3-F3A8-6B430B9AF242}"/>
                </a:ext>
              </a:extLst>
            </p:cNvPr>
            <p:cNvSpPr/>
            <p:nvPr/>
          </p:nvSpPr>
          <p:spPr>
            <a:xfrm>
              <a:off x="5334569" y="2096050"/>
              <a:ext cx="7918252" cy="775573"/>
            </a:xfrm>
            <a:prstGeom prst="rect">
              <a:avLst/>
            </a:prstGeom>
            <a:solidFill>
              <a:srgbClr val="000000">
                <a:alpha val="4000"/>
              </a:srgbClr>
            </a:solidFill>
            <a:ln/>
          </p:spPr>
          <p:txBody>
            <a:bodyPr/>
            <a:lstStyle/>
            <a:p>
              <a:endParaRPr lang="es-MX" sz="2800">
                <a:solidFill>
                  <a:schemeClr val="bg1"/>
                </a:solidFill>
              </a:endParaRPr>
            </a:p>
          </p:txBody>
        </p:sp>
        <p:sp>
          <p:nvSpPr>
            <p:cNvPr id="12" name="Text 9">
              <a:extLst>
                <a:ext uri="{FF2B5EF4-FFF2-40B4-BE49-F238E27FC236}">
                  <a16:creationId xmlns:a16="http://schemas.microsoft.com/office/drawing/2014/main" id="{97D469E2-F77E-A954-F012-15AED7C6DCF1}"/>
                </a:ext>
              </a:extLst>
            </p:cNvPr>
            <p:cNvSpPr/>
            <p:nvPr/>
          </p:nvSpPr>
          <p:spPr>
            <a:xfrm>
              <a:off x="5508162" y="2207254"/>
              <a:ext cx="2289810" cy="276582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 marL="0" indent="0">
                <a:lnSpc>
                  <a:spcPts val="2177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ea typeface="Source Sans Pro" pitchFamily="34" charset="-122"/>
                  <a:cs typeface="Source Sans Pro" pitchFamily="34" charset="-120"/>
                </a:rPr>
                <a:t>Upskilling y reskilling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3" name="Text 10">
              <a:extLst>
                <a:ext uri="{FF2B5EF4-FFF2-40B4-BE49-F238E27FC236}">
                  <a16:creationId xmlns:a16="http://schemas.microsoft.com/office/drawing/2014/main" id="{68A38EC3-5D03-429B-1F95-AD20BBDD9099}"/>
                </a:ext>
              </a:extLst>
            </p:cNvPr>
            <p:cNvSpPr/>
            <p:nvPr/>
          </p:nvSpPr>
          <p:spPr>
            <a:xfrm>
              <a:off x="8151111" y="2207254"/>
              <a:ext cx="2286000" cy="276582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 marL="0" indent="0">
                <a:lnSpc>
                  <a:spcPts val="2177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ea typeface="Source Sans Pro" pitchFamily="34" charset="-122"/>
                  <a:cs typeface="Source Sans Pro" pitchFamily="34" charset="-120"/>
                </a:rPr>
                <a:t>Gestión del Desempeño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4" name="Text 11">
              <a:extLst>
                <a:ext uri="{FF2B5EF4-FFF2-40B4-BE49-F238E27FC236}">
                  <a16:creationId xmlns:a16="http://schemas.microsoft.com/office/drawing/2014/main" id="{436C41E9-ACD6-8489-6737-E87CF2FAAD6C}"/>
                </a:ext>
              </a:extLst>
            </p:cNvPr>
            <p:cNvSpPr/>
            <p:nvPr/>
          </p:nvSpPr>
          <p:spPr>
            <a:xfrm>
              <a:off x="10790250" y="2207254"/>
              <a:ext cx="2289810" cy="55316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>
                <a:lnSpc>
                  <a:spcPts val="2177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ea typeface="Source Sans Pro" pitchFamily="34" charset="-122"/>
                  <a:cs typeface="Source Sans Pro" pitchFamily="34" charset="-120"/>
                </a:rPr>
                <a:t>Clima Organizacional, Bienestar y Engagement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5" name="Shape 12">
              <a:extLst>
                <a:ext uri="{FF2B5EF4-FFF2-40B4-BE49-F238E27FC236}">
                  <a16:creationId xmlns:a16="http://schemas.microsoft.com/office/drawing/2014/main" id="{07A9D3A2-3D8E-83DE-75B1-487B5B7520AE}"/>
                </a:ext>
              </a:extLst>
            </p:cNvPr>
            <p:cNvSpPr/>
            <p:nvPr/>
          </p:nvSpPr>
          <p:spPr>
            <a:xfrm>
              <a:off x="5334569" y="2871623"/>
              <a:ext cx="7918252" cy="775573"/>
            </a:xfrm>
            <a:prstGeom prst="rect">
              <a:avLst/>
            </a:prstGeom>
            <a:solidFill>
              <a:srgbClr val="FFFFFF">
                <a:alpha val="4000"/>
              </a:srgbClr>
            </a:solidFill>
            <a:ln/>
          </p:spPr>
          <p:txBody>
            <a:bodyPr/>
            <a:lstStyle/>
            <a:p>
              <a:endParaRPr lang="es-MX" sz="2800">
                <a:solidFill>
                  <a:schemeClr val="bg1"/>
                </a:solidFill>
              </a:endParaRPr>
            </a:p>
          </p:txBody>
        </p:sp>
        <p:sp>
          <p:nvSpPr>
            <p:cNvPr id="16" name="Text 13">
              <a:extLst>
                <a:ext uri="{FF2B5EF4-FFF2-40B4-BE49-F238E27FC236}">
                  <a16:creationId xmlns:a16="http://schemas.microsoft.com/office/drawing/2014/main" id="{9A5ADBB3-504E-160F-1CB7-A0CF8B00F2EF}"/>
                </a:ext>
              </a:extLst>
            </p:cNvPr>
            <p:cNvSpPr/>
            <p:nvPr/>
          </p:nvSpPr>
          <p:spPr>
            <a:xfrm>
              <a:off x="5508162" y="2982827"/>
              <a:ext cx="2289810" cy="55316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>
                <a:lnSpc>
                  <a:spcPts val="2177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ea typeface="Source Sans Pro" pitchFamily="34" charset="-122"/>
                  <a:cs typeface="Source Sans Pro" pitchFamily="34" charset="-120"/>
                </a:rPr>
                <a:t>Desarrollo Organizacional (cambios planeados)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7" name="Text 14">
              <a:extLst>
                <a:ext uri="{FF2B5EF4-FFF2-40B4-BE49-F238E27FC236}">
                  <a16:creationId xmlns:a16="http://schemas.microsoft.com/office/drawing/2014/main" id="{BF56FB24-6E12-1A0F-5F90-4F9A01BBFCA8}"/>
                </a:ext>
              </a:extLst>
            </p:cNvPr>
            <p:cNvSpPr/>
            <p:nvPr/>
          </p:nvSpPr>
          <p:spPr>
            <a:xfrm>
              <a:off x="8151111" y="2982827"/>
              <a:ext cx="2286000" cy="276582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 marL="0" indent="0">
                <a:lnSpc>
                  <a:spcPts val="2177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ea typeface="Source Sans Pro" pitchFamily="34" charset="-122"/>
                  <a:cs typeface="Source Sans Pro" pitchFamily="34" charset="-120"/>
                </a:rPr>
                <a:t>Cambios Culturales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9" name="Text 15">
              <a:extLst>
                <a:ext uri="{FF2B5EF4-FFF2-40B4-BE49-F238E27FC236}">
                  <a16:creationId xmlns:a16="http://schemas.microsoft.com/office/drawing/2014/main" id="{7C22D7C4-13D7-73F3-F6C3-6EBC1C64F274}"/>
                </a:ext>
              </a:extLst>
            </p:cNvPr>
            <p:cNvSpPr/>
            <p:nvPr/>
          </p:nvSpPr>
          <p:spPr>
            <a:xfrm>
              <a:off x="10790250" y="2982827"/>
              <a:ext cx="2289810" cy="55316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>
                <a:lnSpc>
                  <a:spcPts val="2177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ea typeface="Source Sans Pro" pitchFamily="34" charset="-122"/>
                  <a:cs typeface="Source Sans Pro" pitchFamily="34" charset="-120"/>
                </a:rPr>
                <a:t>Agilidad a través del uso de herramientas tecnológicas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0" name="Shape 16">
              <a:extLst>
                <a:ext uri="{FF2B5EF4-FFF2-40B4-BE49-F238E27FC236}">
                  <a16:creationId xmlns:a16="http://schemas.microsoft.com/office/drawing/2014/main" id="{8D7B60D8-8714-B2E7-2CB9-C1F4D6392A45}"/>
                </a:ext>
              </a:extLst>
            </p:cNvPr>
            <p:cNvSpPr/>
            <p:nvPr/>
          </p:nvSpPr>
          <p:spPr>
            <a:xfrm>
              <a:off x="5334569" y="3647196"/>
              <a:ext cx="7918252" cy="498991"/>
            </a:xfrm>
            <a:prstGeom prst="rect">
              <a:avLst/>
            </a:prstGeom>
            <a:solidFill>
              <a:srgbClr val="000000">
                <a:alpha val="4000"/>
              </a:srgbClr>
            </a:solidFill>
            <a:ln/>
          </p:spPr>
          <p:txBody>
            <a:bodyPr/>
            <a:lstStyle/>
            <a:p>
              <a:endParaRPr lang="es-MX" sz="2800">
                <a:solidFill>
                  <a:schemeClr val="bg1"/>
                </a:solidFill>
              </a:endParaRPr>
            </a:p>
          </p:txBody>
        </p:sp>
        <p:sp>
          <p:nvSpPr>
            <p:cNvPr id="22" name="Text 17">
              <a:extLst>
                <a:ext uri="{FF2B5EF4-FFF2-40B4-BE49-F238E27FC236}">
                  <a16:creationId xmlns:a16="http://schemas.microsoft.com/office/drawing/2014/main" id="{6BDF9A2B-E675-F03A-8064-A04B1FF8A82F}"/>
                </a:ext>
              </a:extLst>
            </p:cNvPr>
            <p:cNvSpPr/>
            <p:nvPr/>
          </p:nvSpPr>
          <p:spPr>
            <a:xfrm>
              <a:off x="5508162" y="3758401"/>
              <a:ext cx="2289810" cy="276582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 marL="0" indent="0">
                <a:lnSpc>
                  <a:spcPts val="2177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ea typeface="Source Sans Pro" pitchFamily="34" charset="-122"/>
                  <a:cs typeface="Source Sans Pro" pitchFamily="34" charset="-120"/>
                </a:rPr>
                <a:t>Desarrollo de Mandos Medios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4" name="Text 18">
              <a:extLst>
                <a:ext uri="{FF2B5EF4-FFF2-40B4-BE49-F238E27FC236}">
                  <a16:creationId xmlns:a16="http://schemas.microsoft.com/office/drawing/2014/main" id="{7DC36BC9-13C0-8C05-D934-14E2B697A664}"/>
                </a:ext>
              </a:extLst>
            </p:cNvPr>
            <p:cNvSpPr/>
            <p:nvPr/>
          </p:nvSpPr>
          <p:spPr>
            <a:xfrm>
              <a:off x="8151111" y="3758401"/>
              <a:ext cx="2286000" cy="276582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 marL="0" indent="0">
                <a:lnSpc>
                  <a:spcPts val="2177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ea typeface="Source Sans Pro" pitchFamily="34" charset="-122"/>
                  <a:cs typeface="Source Sans Pro" pitchFamily="34" charset="-120"/>
                </a:rPr>
                <a:t>Train the trainers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9" name="Text 19">
              <a:extLst>
                <a:ext uri="{FF2B5EF4-FFF2-40B4-BE49-F238E27FC236}">
                  <a16:creationId xmlns:a16="http://schemas.microsoft.com/office/drawing/2014/main" id="{265C2DD5-5CA7-2F15-B516-0548B3592CC3}"/>
                </a:ext>
              </a:extLst>
            </p:cNvPr>
            <p:cNvSpPr/>
            <p:nvPr/>
          </p:nvSpPr>
          <p:spPr>
            <a:xfrm>
              <a:off x="10790250" y="3758401"/>
              <a:ext cx="2289810" cy="276582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 marL="0" indent="0">
                <a:lnSpc>
                  <a:spcPts val="2177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ea typeface="Source Sans Pro" pitchFamily="34" charset="-122"/>
                  <a:cs typeface="Source Sans Pro" pitchFamily="34" charset="-120"/>
                </a:rPr>
                <a:t>Accesibilidad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0" name="Shape 20">
              <a:extLst>
                <a:ext uri="{FF2B5EF4-FFF2-40B4-BE49-F238E27FC236}">
                  <a16:creationId xmlns:a16="http://schemas.microsoft.com/office/drawing/2014/main" id="{E88E8286-BEBC-CBBF-F741-A4C890F2DBDE}"/>
                </a:ext>
              </a:extLst>
            </p:cNvPr>
            <p:cNvSpPr/>
            <p:nvPr/>
          </p:nvSpPr>
          <p:spPr>
            <a:xfrm>
              <a:off x="5334569" y="4146187"/>
              <a:ext cx="7918252" cy="498991"/>
            </a:xfrm>
            <a:prstGeom prst="rect">
              <a:avLst/>
            </a:prstGeom>
            <a:solidFill>
              <a:srgbClr val="FFFFFF">
                <a:alpha val="4000"/>
              </a:srgbClr>
            </a:solidFill>
            <a:ln/>
          </p:spPr>
          <p:txBody>
            <a:bodyPr/>
            <a:lstStyle/>
            <a:p>
              <a:endParaRPr lang="es-MX" sz="2800">
                <a:solidFill>
                  <a:schemeClr val="bg1"/>
                </a:solidFill>
              </a:endParaRPr>
            </a:p>
          </p:txBody>
        </p:sp>
        <p:sp>
          <p:nvSpPr>
            <p:cNvPr id="31" name="Text 21">
              <a:extLst>
                <a:ext uri="{FF2B5EF4-FFF2-40B4-BE49-F238E27FC236}">
                  <a16:creationId xmlns:a16="http://schemas.microsoft.com/office/drawing/2014/main" id="{E49CD1FE-B4DF-2522-9FD7-B626FDEF05C7}"/>
                </a:ext>
              </a:extLst>
            </p:cNvPr>
            <p:cNvSpPr/>
            <p:nvPr/>
          </p:nvSpPr>
          <p:spPr>
            <a:xfrm>
              <a:off x="5508162" y="4257392"/>
              <a:ext cx="2289810" cy="276582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 marL="0" indent="0">
                <a:lnSpc>
                  <a:spcPts val="2177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ea typeface="Source Sans Pro" pitchFamily="34" charset="-122"/>
                  <a:cs typeface="Source Sans Pro" pitchFamily="34" charset="-120"/>
                </a:rPr>
                <a:t>Desarrollo Emocional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2" name="Text 22">
              <a:extLst>
                <a:ext uri="{FF2B5EF4-FFF2-40B4-BE49-F238E27FC236}">
                  <a16:creationId xmlns:a16="http://schemas.microsoft.com/office/drawing/2014/main" id="{AD77FEE3-07D5-89D5-561F-D132ACACD048}"/>
                </a:ext>
              </a:extLst>
            </p:cNvPr>
            <p:cNvSpPr/>
            <p:nvPr/>
          </p:nvSpPr>
          <p:spPr>
            <a:xfrm>
              <a:off x="8151111" y="4257392"/>
              <a:ext cx="2286000" cy="276582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 marL="0" indent="0">
                <a:lnSpc>
                  <a:spcPts val="2177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ea typeface="Source Sans Pro" pitchFamily="34" charset="-122"/>
                  <a:cs typeface="Source Sans Pro" pitchFamily="34" charset="-120"/>
                </a:rPr>
                <a:t>Cursos especializados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3" name="Text 23">
              <a:extLst>
                <a:ext uri="{FF2B5EF4-FFF2-40B4-BE49-F238E27FC236}">
                  <a16:creationId xmlns:a16="http://schemas.microsoft.com/office/drawing/2014/main" id="{B22A320B-9BBE-3FA4-A14D-D5800130EB11}"/>
                </a:ext>
              </a:extLst>
            </p:cNvPr>
            <p:cNvSpPr/>
            <p:nvPr/>
          </p:nvSpPr>
          <p:spPr>
            <a:xfrm>
              <a:off x="10790250" y="4257392"/>
              <a:ext cx="2289810" cy="276582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 marL="0" indent="0">
                <a:lnSpc>
                  <a:spcPts val="2177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ea typeface="Source Sans Pro" pitchFamily="34" charset="-122"/>
                  <a:cs typeface="Source Sans Pro" pitchFamily="34" charset="-120"/>
                </a:rPr>
                <a:t>NOM-025-STPS-2008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4" name="Shape 24">
              <a:extLst>
                <a:ext uri="{FF2B5EF4-FFF2-40B4-BE49-F238E27FC236}">
                  <a16:creationId xmlns:a16="http://schemas.microsoft.com/office/drawing/2014/main" id="{CB25BABA-CBC4-B605-2F8B-FA6F77996D62}"/>
                </a:ext>
              </a:extLst>
            </p:cNvPr>
            <p:cNvSpPr/>
            <p:nvPr/>
          </p:nvSpPr>
          <p:spPr>
            <a:xfrm>
              <a:off x="5334569" y="4645178"/>
              <a:ext cx="7918252" cy="498991"/>
            </a:xfrm>
            <a:prstGeom prst="rect">
              <a:avLst/>
            </a:prstGeom>
            <a:solidFill>
              <a:srgbClr val="000000">
                <a:alpha val="4000"/>
              </a:srgbClr>
            </a:solidFill>
            <a:ln/>
          </p:spPr>
          <p:txBody>
            <a:bodyPr/>
            <a:lstStyle/>
            <a:p>
              <a:endParaRPr lang="es-MX" sz="2800">
                <a:solidFill>
                  <a:schemeClr val="bg1"/>
                </a:solidFill>
              </a:endParaRPr>
            </a:p>
          </p:txBody>
        </p:sp>
        <p:sp>
          <p:nvSpPr>
            <p:cNvPr id="35" name="Text 25">
              <a:extLst>
                <a:ext uri="{FF2B5EF4-FFF2-40B4-BE49-F238E27FC236}">
                  <a16:creationId xmlns:a16="http://schemas.microsoft.com/office/drawing/2014/main" id="{466DF41A-A1AB-B8B0-39A1-6E3755FD4DAE}"/>
                </a:ext>
              </a:extLst>
            </p:cNvPr>
            <p:cNvSpPr/>
            <p:nvPr/>
          </p:nvSpPr>
          <p:spPr>
            <a:xfrm>
              <a:off x="5508162" y="4756382"/>
              <a:ext cx="2289810" cy="276582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 marL="0" indent="0">
                <a:lnSpc>
                  <a:spcPts val="2177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ea typeface="Source Sans Pro" pitchFamily="34" charset="-122"/>
                  <a:cs typeface="Source Sans Pro" pitchFamily="34" charset="-120"/>
                </a:rPr>
                <a:t>NOM-035 STPS-2018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6" name="Text 26">
              <a:extLst>
                <a:ext uri="{FF2B5EF4-FFF2-40B4-BE49-F238E27FC236}">
                  <a16:creationId xmlns:a16="http://schemas.microsoft.com/office/drawing/2014/main" id="{F6F241EF-95FD-F12B-D6A4-4D31B97313D9}"/>
                </a:ext>
              </a:extLst>
            </p:cNvPr>
            <p:cNvSpPr/>
            <p:nvPr/>
          </p:nvSpPr>
          <p:spPr>
            <a:xfrm>
              <a:off x="8151111" y="4756382"/>
              <a:ext cx="2286000" cy="276582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 marL="0" indent="0">
                <a:lnSpc>
                  <a:spcPts val="2177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ea typeface="Source Sans Pro" pitchFamily="34" charset="-122"/>
                  <a:cs typeface="Source Sans Pro" pitchFamily="34" charset="-120"/>
                </a:rPr>
                <a:t>Outplacement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7" name="Text 27">
              <a:extLst>
                <a:ext uri="{FF2B5EF4-FFF2-40B4-BE49-F238E27FC236}">
                  <a16:creationId xmlns:a16="http://schemas.microsoft.com/office/drawing/2014/main" id="{7C712D26-5828-0204-18AE-D36F6FD24DEA}"/>
                </a:ext>
              </a:extLst>
            </p:cNvPr>
            <p:cNvSpPr/>
            <p:nvPr/>
          </p:nvSpPr>
          <p:spPr>
            <a:xfrm>
              <a:off x="10790250" y="4756382"/>
              <a:ext cx="2289810" cy="276582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 marL="0" indent="0">
                <a:lnSpc>
                  <a:spcPts val="2177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ea typeface="Source Sans Pro" pitchFamily="34" charset="-122"/>
                  <a:cs typeface="Source Sans Pro" pitchFamily="34" charset="-120"/>
                </a:rPr>
                <a:t>Cursos de empleabilidad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39" name="CuadroTexto 38">
            <a:extLst>
              <a:ext uri="{FF2B5EF4-FFF2-40B4-BE49-F238E27FC236}">
                <a16:creationId xmlns:a16="http://schemas.microsoft.com/office/drawing/2014/main" id="{F252C416-7F57-F3F8-A4F4-3C4F291A9EBE}"/>
              </a:ext>
            </a:extLst>
          </p:cNvPr>
          <p:cNvSpPr txBox="1"/>
          <p:nvPr/>
        </p:nvSpPr>
        <p:spPr>
          <a:xfrm>
            <a:off x="5419459" y="320171"/>
            <a:ext cx="823929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kern="100" dirty="0">
                <a:solidFill>
                  <a:schemeClr val="bg1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Nuestras principales áreas de </a:t>
            </a:r>
            <a:r>
              <a:rPr lang="es-ES" sz="2400" b="1" kern="100" dirty="0" err="1">
                <a:solidFill>
                  <a:schemeClr val="bg1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expertise</a:t>
            </a:r>
            <a:r>
              <a:rPr lang="es-ES" sz="2400" b="1" kern="100" dirty="0">
                <a:solidFill>
                  <a:schemeClr val="bg1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en capacitación son: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b="1" kern="100" dirty="0">
              <a:solidFill>
                <a:schemeClr val="bg1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474029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151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782" b="9687"/>
          <a:stretch/>
        </p:blipFill>
        <p:spPr>
          <a:xfrm>
            <a:off x="-1" y="-16187"/>
            <a:ext cx="14728371" cy="8245787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9E098F33-A99F-E695-E159-7CFB650E5BB4}"/>
              </a:ext>
            </a:extLst>
          </p:cNvPr>
          <p:cNvSpPr/>
          <p:nvPr/>
        </p:nvSpPr>
        <p:spPr>
          <a:xfrm>
            <a:off x="0" y="1446934"/>
            <a:ext cx="14630400" cy="4605523"/>
          </a:xfrm>
          <a:prstGeom prst="rect">
            <a:avLst/>
          </a:prstGeom>
          <a:solidFill>
            <a:srgbClr val="FFC00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215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1229DFD-06AC-0C45-AEBC-3835C1831BDB}"/>
              </a:ext>
            </a:extLst>
          </p:cNvPr>
          <p:cNvSpPr txBox="1"/>
          <p:nvPr/>
        </p:nvSpPr>
        <p:spPr>
          <a:xfrm>
            <a:off x="400498" y="2461655"/>
            <a:ext cx="13544102" cy="330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kern="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FORMHA impulsamos el cambio organizacional a través del fortalecimiento de la cultura laboral, permitiendo a las empresas afrontar desafíos y aprovechar oportunidades con estrategias efectivas.</a:t>
            </a:r>
          </a:p>
          <a:p>
            <a:endParaRPr lang="es-ES" sz="2000" kern="1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ES" sz="2000" kern="100" dirty="0">
                <a:solidFill>
                  <a:schemeClr val="bg1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Encuesta de Clima Organizacional y </a:t>
            </a:r>
            <a:r>
              <a:rPr lang="es-ES" sz="2000" kern="100" dirty="0" err="1">
                <a:solidFill>
                  <a:schemeClr val="bg1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Engagement</a:t>
            </a:r>
            <a:endParaRPr lang="es-ES" sz="2000" kern="100" dirty="0">
              <a:solidFill>
                <a:schemeClr val="bg1"/>
              </a:solidFill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ES" sz="2000" kern="100" dirty="0">
                <a:solidFill>
                  <a:schemeClr val="bg1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Evaluación de Desempeño</a:t>
            </a:r>
            <a:endParaRPr lang="es-MX" sz="2000" kern="100" dirty="0">
              <a:solidFill>
                <a:schemeClr val="bg1"/>
              </a:solidFill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ES" sz="2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Intervenciones Grupales de DO</a:t>
            </a:r>
            <a:endParaRPr lang="es-MX" sz="20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ES" sz="2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Intervenciones individuales</a:t>
            </a:r>
            <a:endParaRPr lang="es-MX" sz="20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ES" sz="2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Planes de Desarrollo de Talento</a:t>
            </a:r>
            <a:endParaRPr lang="es-MX" sz="20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MX" sz="2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Desarrollo de Planes de Bienestar y fortalecimiento de cultura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MX" sz="2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Desarrollo de Liderazgo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81D0AA2-2BEE-8A03-2E44-0A2C4108B360}"/>
              </a:ext>
            </a:extLst>
          </p:cNvPr>
          <p:cNvSpPr txBox="1"/>
          <p:nvPr/>
        </p:nvSpPr>
        <p:spPr>
          <a:xfrm>
            <a:off x="4355148" y="1470745"/>
            <a:ext cx="38927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/>
            <a:r>
              <a:rPr lang="es-ES" sz="5400" dirty="0">
                <a:solidFill>
                  <a:srgbClr val="E8E8E8">
                    <a:lumMod val="50000"/>
                  </a:srgb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FORM</a:t>
            </a:r>
            <a:r>
              <a:rPr lang="es-ES" sz="5400" b="1" dirty="0">
                <a:solidFill>
                  <a:srgbClr val="196B24">
                    <a:lumMod val="60000"/>
                    <a:lumOff val="40000"/>
                  </a:srgb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</a:t>
            </a:r>
            <a:r>
              <a:rPr lang="sv-SE" altLang="es-MX" sz="5400" dirty="0">
                <a:solidFill>
                  <a:srgbClr val="0F9ED5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ä</a:t>
            </a:r>
            <a:endParaRPr lang="es-MX" sz="5400" dirty="0">
              <a:solidFill>
                <a:srgbClr val="0F9ED5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6DE47B3-AC3B-3599-80F6-10CEB8E2803B}"/>
              </a:ext>
            </a:extLst>
          </p:cNvPr>
          <p:cNvSpPr txBox="1"/>
          <p:nvPr/>
        </p:nvSpPr>
        <p:spPr>
          <a:xfrm>
            <a:off x="1214634" y="1614622"/>
            <a:ext cx="57931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s-ES" sz="4400" b="1" dirty="0">
                <a:solidFill>
                  <a:srgbClr val="A02B93"/>
                </a:solidFill>
                <a:latin typeface="Aptos Display" panose="02110004020202020204"/>
              </a:rPr>
              <a:t>¡Da</a:t>
            </a:r>
            <a:endParaRPr lang="es-MX" sz="3600" b="1" dirty="0">
              <a:solidFill>
                <a:srgbClr val="A02B93"/>
              </a:solidFill>
              <a:latin typeface="Aptos Display" panose="02110004020202020204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9B9628A-8E6D-3101-A03E-C2C67D422CB8}"/>
              </a:ext>
            </a:extLst>
          </p:cNvPr>
          <p:cNvSpPr txBox="1"/>
          <p:nvPr/>
        </p:nvSpPr>
        <p:spPr>
          <a:xfrm>
            <a:off x="6793866" y="1638184"/>
            <a:ext cx="4622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s-ES" sz="4400" b="1" dirty="0">
                <a:solidFill>
                  <a:srgbClr val="A02B93"/>
                </a:solidFill>
                <a:latin typeface="Aptos Display" panose="02110004020202020204"/>
              </a:rPr>
              <a:t>al cambio!</a:t>
            </a:r>
            <a:endParaRPr lang="es-MX" sz="3600" b="1" dirty="0">
              <a:solidFill>
                <a:srgbClr val="A02B93"/>
              </a:solidFill>
              <a:latin typeface="Aptos Display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472491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3732028"/>
            <a:ext cx="14630400" cy="4497571"/>
          </a:xfrm>
          <a:prstGeom prst="rect">
            <a:avLst/>
          </a:prstGeom>
          <a:solidFill>
            <a:schemeClr val="accent5">
              <a:lumMod val="75000"/>
            </a:schemeClr>
          </a:solidFill>
          <a:ln/>
        </p:spPr>
        <p:txBody>
          <a:bodyPr/>
          <a:lstStyle/>
          <a:p>
            <a:endParaRPr lang="es-MX">
              <a:solidFill>
                <a:schemeClr val="bg1"/>
              </a:solidFill>
            </a:endParaRPr>
          </a:p>
        </p:txBody>
      </p:sp>
      <p:pic>
        <p:nvPicPr>
          <p:cNvPr id="7" name="2 Imagen">
            <a:extLst>
              <a:ext uri="{FF2B5EF4-FFF2-40B4-BE49-F238E27FC236}">
                <a16:creationId xmlns:a16="http://schemas.microsoft.com/office/drawing/2014/main" id="{C9AD2413-7037-C529-670A-F25D5D9A68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56"/>
          <a:stretch/>
        </p:blipFill>
        <p:spPr>
          <a:xfrm>
            <a:off x="0" y="-87085"/>
            <a:ext cx="14630400" cy="2211572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2975B2AF-FF34-48C3-2C70-A620C23BB67F}"/>
              </a:ext>
            </a:extLst>
          </p:cNvPr>
          <p:cNvSpPr txBox="1"/>
          <p:nvPr/>
        </p:nvSpPr>
        <p:spPr>
          <a:xfrm>
            <a:off x="586462" y="4635794"/>
            <a:ext cx="6190043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kern="100" dirty="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En FORMHA ofrecemos asesoría especializada en Recursos Humanos y normatividad, ayudando a las organizaciones a optimizar y simplificar sus procesos a través de un enfoque estratégico, metodologías ágiles y soluciones tecnológicas</a:t>
            </a:r>
            <a:endParaRPr lang="es-MX" b="1" kern="100" dirty="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es-MX" sz="3200" dirty="0"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A376BF3-099F-91F7-A6A9-6198746C5DF5}"/>
              </a:ext>
            </a:extLst>
          </p:cNvPr>
          <p:cNvSpPr txBox="1"/>
          <p:nvPr/>
        </p:nvSpPr>
        <p:spPr>
          <a:xfrm>
            <a:off x="8023021" y="3986900"/>
            <a:ext cx="7022884" cy="4242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ASESORIA ESPECIALIZADA </a:t>
            </a:r>
            <a:endParaRPr lang="es-MX" sz="18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ES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NOM-025-STPS-2008</a:t>
            </a:r>
            <a:endParaRPr lang="es-MX" kern="100" dirty="0">
              <a:solidFill>
                <a:schemeClr val="bg1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MX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NOM-035 STPS-2018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sz="18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Asesoría </a:t>
            </a:r>
            <a:r>
              <a:rPr lang="es-MX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para</a:t>
            </a:r>
            <a:r>
              <a:rPr lang="es-MX" sz="18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el desarrollo de áreas de Capital Humano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Asesoría para el uso de  Tecnología en las áreas de Capital Humano</a:t>
            </a:r>
            <a:r>
              <a:rPr lang="es-MX" sz="18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MX" sz="18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Planeación Estratégica de Talento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MX" sz="18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Permanencia organizacional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MX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Desarrollo de Talento Femenino</a:t>
            </a:r>
            <a:endParaRPr lang="es-MX" sz="18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MX" sz="18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Diseño de Estructuras organizacionales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MX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Asesoría Laboral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MX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Asesoría Legal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s-MX" sz="18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1429CEE-7DCE-0E45-1DF6-D71AAB6ECAF4}"/>
              </a:ext>
            </a:extLst>
          </p:cNvPr>
          <p:cNvSpPr txBox="1"/>
          <p:nvPr/>
        </p:nvSpPr>
        <p:spPr>
          <a:xfrm>
            <a:off x="4439359" y="2465361"/>
            <a:ext cx="38927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/>
            <a:r>
              <a:rPr lang="es-ES" sz="5400" dirty="0">
                <a:solidFill>
                  <a:srgbClr val="E8E8E8">
                    <a:lumMod val="50000"/>
                  </a:srgb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FORM</a:t>
            </a:r>
            <a:r>
              <a:rPr lang="es-ES" sz="5400" b="1" dirty="0">
                <a:solidFill>
                  <a:srgbClr val="196B24">
                    <a:lumMod val="60000"/>
                    <a:lumOff val="40000"/>
                  </a:srgb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</a:t>
            </a:r>
            <a:r>
              <a:rPr lang="sv-SE" altLang="es-MX" sz="5400" dirty="0">
                <a:solidFill>
                  <a:srgbClr val="0F9ED5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ä</a:t>
            </a:r>
            <a:endParaRPr lang="es-MX" sz="5400" dirty="0">
              <a:solidFill>
                <a:srgbClr val="0F9ED5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686F663-A595-5AE2-FFF3-C1089E867453}"/>
              </a:ext>
            </a:extLst>
          </p:cNvPr>
          <p:cNvSpPr txBox="1"/>
          <p:nvPr/>
        </p:nvSpPr>
        <p:spPr>
          <a:xfrm>
            <a:off x="1298845" y="2595688"/>
            <a:ext cx="57931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s-ES" sz="4400" b="1" dirty="0">
                <a:solidFill>
                  <a:srgbClr val="A02B93"/>
                </a:solidFill>
                <a:latin typeface="Aptos Display" panose="02110004020202020204"/>
              </a:rPr>
              <a:t>¡Da</a:t>
            </a:r>
            <a:endParaRPr lang="es-MX" sz="3600" b="1" dirty="0">
              <a:solidFill>
                <a:srgbClr val="A02B93"/>
              </a:solidFill>
              <a:latin typeface="Aptos Display" panose="0211000402020202020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3432DFB-F00E-C6B1-33AA-BFF2E00F9570}"/>
              </a:ext>
            </a:extLst>
          </p:cNvPr>
          <p:cNvSpPr txBox="1"/>
          <p:nvPr/>
        </p:nvSpPr>
        <p:spPr>
          <a:xfrm>
            <a:off x="7549118" y="2599056"/>
            <a:ext cx="4622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s-ES" sz="4400" b="1" dirty="0">
                <a:solidFill>
                  <a:srgbClr val="A02B93"/>
                </a:solidFill>
                <a:latin typeface="Aptos Display" panose="02110004020202020204"/>
              </a:rPr>
              <a:t>a tus objetivos!</a:t>
            </a:r>
            <a:endParaRPr lang="es-MX" sz="3600" b="1" dirty="0">
              <a:solidFill>
                <a:srgbClr val="A02B93"/>
              </a:solidFill>
              <a:latin typeface="Aptos Display" panose="02110004020202020204"/>
            </a:endParaRPr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86A4F693-955B-56B9-D4AF-0CA6C5A974E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968" t="13865" r="24968" b="36848"/>
          <a:stretch>
            <a:fillRect/>
          </a:stretch>
        </p:blipFill>
        <p:spPr>
          <a:xfrm>
            <a:off x="1298845" y="2154189"/>
            <a:ext cx="1526863" cy="1503238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070971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48086C68-1AD8-6494-8F10-E7BCD22C27F0}"/>
              </a:ext>
            </a:extLst>
          </p:cNvPr>
          <p:cNvGrpSpPr/>
          <p:nvPr/>
        </p:nvGrpSpPr>
        <p:grpSpPr>
          <a:xfrm>
            <a:off x="7243273" y="3980908"/>
            <a:ext cx="6587491" cy="2866045"/>
            <a:chOff x="643483" y="6733956"/>
            <a:chExt cx="9759246" cy="4245993"/>
          </a:xfrm>
        </p:grpSpPr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1D2B3DE5-BDD1-A862-9946-E2EB0F31B565}"/>
                </a:ext>
              </a:extLst>
            </p:cNvPr>
            <p:cNvSpPr/>
            <p:nvPr/>
          </p:nvSpPr>
          <p:spPr>
            <a:xfrm>
              <a:off x="643483" y="6733956"/>
              <a:ext cx="7086600" cy="42459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308610"/>
              <a:endParaRPr lang="es-MX" sz="1215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20" name="CuadroTexto 22">
              <a:extLst>
                <a:ext uri="{FF2B5EF4-FFF2-40B4-BE49-F238E27FC236}">
                  <a16:creationId xmlns:a16="http://schemas.microsoft.com/office/drawing/2014/main" id="{74EFA585-4D67-CF53-A57F-4B3088E0B7A8}"/>
                </a:ext>
              </a:extLst>
            </p:cNvPr>
            <p:cNvSpPr txBox="1"/>
            <p:nvPr/>
          </p:nvSpPr>
          <p:spPr>
            <a:xfrm>
              <a:off x="2519711" y="7607906"/>
              <a:ext cx="4452507" cy="18740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308610"/>
              <a:r>
                <a:rPr lang="es-ES" sz="2000" dirty="0">
                  <a:solidFill>
                    <a:srgbClr val="484237"/>
                  </a:solidFill>
                  <a:ea typeface="Gelasio" pitchFamily="34" charset="-122"/>
                </a:rPr>
                <a:t>Enrique Martinez Torres</a:t>
              </a:r>
            </a:p>
            <a:p>
              <a:pPr defTabSz="308610"/>
              <a:endParaRPr lang="es-ES" sz="2000" dirty="0">
                <a:solidFill>
                  <a:srgbClr val="484237"/>
                </a:solidFill>
                <a:ea typeface="Gelasio" pitchFamily="34" charset="-122"/>
              </a:endParaRPr>
            </a:p>
            <a:p>
              <a:pPr defTabSz="308610"/>
              <a:r>
                <a:rPr lang="es-ES" sz="2000" dirty="0">
                  <a:solidFill>
                    <a:srgbClr val="484237"/>
                  </a:solidFill>
                  <a:ea typeface="Gelasio" pitchFamily="34" charset="-122"/>
                </a:rPr>
                <a:t>Alma Cecilia Díaz García</a:t>
              </a:r>
            </a:p>
            <a:p>
              <a:pPr defTabSz="308610"/>
              <a:endParaRPr lang="es-MX" sz="1620"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B32B5533-42E3-6222-0281-FD3FE00752D2}"/>
                </a:ext>
              </a:extLst>
            </p:cNvPr>
            <p:cNvGrpSpPr/>
            <p:nvPr/>
          </p:nvGrpSpPr>
          <p:grpSpPr>
            <a:xfrm>
              <a:off x="4397056" y="7962775"/>
              <a:ext cx="6005673" cy="1350029"/>
              <a:chOff x="4409902" y="9929610"/>
              <a:chExt cx="5350408" cy="934333"/>
            </a:xfrm>
          </p:grpSpPr>
          <p:sp>
            <p:nvSpPr>
              <p:cNvPr id="22" name="Rectángulo 21">
                <a:extLst>
                  <a:ext uri="{FF2B5EF4-FFF2-40B4-BE49-F238E27FC236}">
                    <a16:creationId xmlns:a16="http://schemas.microsoft.com/office/drawing/2014/main" id="{FA25ED79-E683-305A-36ED-C12854229653}"/>
                  </a:ext>
                </a:extLst>
              </p:cNvPr>
              <p:cNvSpPr/>
              <p:nvPr/>
            </p:nvSpPr>
            <p:spPr>
              <a:xfrm>
                <a:off x="6704094" y="9929610"/>
                <a:ext cx="3056216" cy="4035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308610"/>
                <a:r>
                  <a:rPr lang="es-ES" sz="2000" dirty="0">
                    <a:solidFill>
                      <a:srgbClr val="484237"/>
                    </a:solidFill>
                    <a:ea typeface="Gelasio" pitchFamily="34" charset="-122"/>
                  </a:rPr>
                  <a:t>55-3955-0085</a:t>
                </a:r>
              </a:p>
              <a:p>
                <a:pPr algn="ctr" defTabSz="308610"/>
                <a:r>
                  <a:rPr lang="es-ES" sz="2000" dirty="0">
                    <a:solidFill>
                      <a:srgbClr val="484237"/>
                    </a:solidFill>
                    <a:ea typeface="Gelasio" pitchFamily="34" charset="-122"/>
                  </a:rPr>
                  <a:t>55-3332-0378</a:t>
                </a:r>
                <a:endParaRPr lang="es-MX" sz="2000" dirty="0">
                  <a:solidFill>
                    <a:srgbClr val="484237"/>
                  </a:solidFill>
                  <a:ea typeface="Gelasio" pitchFamily="34" charset="-122"/>
                </a:endParaRPr>
              </a:p>
            </p:txBody>
          </p:sp>
          <p:cxnSp>
            <p:nvCxnSpPr>
              <p:cNvPr id="24" name="Conector recto 23">
                <a:extLst>
                  <a:ext uri="{FF2B5EF4-FFF2-40B4-BE49-F238E27FC236}">
                    <a16:creationId xmlns:a16="http://schemas.microsoft.com/office/drawing/2014/main" id="{AE1F34BB-9575-BC8A-BDEE-A4AAD7AC9D92}"/>
                  </a:ext>
                </a:extLst>
              </p:cNvPr>
              <p:cNvCxnSpPr/>
              <p:nvPr/>
            </p:nvCxnSpPr>
            <p:spPr>
              <a:xfrm>
                <a:off x="4409902" y="10297886"/>
                <a:ext cx="0" cy="566057"/>
              </a:xfrm>
              <a:prstGeom prst="line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" name="CuadroTexto 31">
            <a:extLst>
              <a:ext uri="{FF2B5EF4-FFF2-40B4-BE49-F238E27FC236}">
                <a16:creationId xmlns:a16="http://schemas.microsoft.com/office/drawing/2014/main" id="{1884F743-7203-621B-1857-8383A664A638}"/>
              </a:ext>
            </a:extLst>
          </p:cNvPr>
          <p:cNvSpPr txBox="1"/>
          <p:nvPr/>
        </p:nvSpPr>
        <p:spPr>
          <a:xfrm>
            <a:off x="5745723" y="487549"/>
            <a:ext cx="57931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s-ES" sz="4400" b="1" dirty="0">
                <a:solidFill>
                  <a:srgbClr val="A02B93"/>
                </a:solidFill>
                <a:latin typeface="Aptos Display" panose="02110004020202020204"/>
              </a:rPr>
              <a:t>tu Socio Estratégico</a:t>
            </a:r>
            <a:endParaRPr lang="es-MX" sz="3600" b="1" dirty="0">
              <a:solidFill>
                <a:srgbClr val="A02B93"/>
              </a:solidFill>
              <a:latin typeface="Aptos Display" panose="02110004020202020204"/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A49681B3-8895-F3F9-8A89-8E0926CC5C46}"/>
              </a:ext>
            </a:extLst>
          </p:cNvPr>
          <p:cNvSpPr/>
          <p:nvPr/>
        </p:nvSpPr>
        <p:spPr>
          <a:xfrm>
            <a:off x="799636" y="1811645"/>
            <a:ext cx="6004005" cy="15801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3110"/>
              </a:lnSpc>
              <a:buNone/>
            </a:pPr>
            <a:r>
              <a:rPr lang="es-ES" sz="2000" dirty="0">
                <a:solidFill>
                  <a:srgbClr val="484237"/>
                </a:solidFill>
                <a:ea typeface="Gelasio" pitchFamily="34" charset="-122"/>
              </a:rPr>
              <a:t>El crecimiento de tu empresa comienza con el talento. En FORMHA, convertimos los desafíos en oportunidades y potenciamos el desarrollo de tu organización con soluciones accesibles, estratégicas y tecnológicas. No solo estás invirtiendo en el presente, estás construyendo un futuro sólido, competitivo y sostenible. </a:t>
            </a:r>
          </a:p>
          <a:p>
            <a:pPr marL="0" indent="0" algn="just">
              <a:lnSpc>
                <a:spcPts val="3110"/>
              </a:lnSpc>
              <a:buNone/>
            </a:pPr>
            <a:endParaRPr lang="es-ES" sz="2000" dirty="0">
              <a:solidFill>
                <a:srgbClr val="484237"/>
              </a:solidFill>
              <a:ea typeface="Gelasio" pitchFamily="34" charset="-122"/>
            </a:endParaRPr>
          </a:p>
          <a:p>
            <a:pPr marL="0" indent="0" algn="just">
              <a:lnSpc>
                <a:spcPts val="3110"/>
              </a:lnSpc>
              <a:buNone/>
            </a:pPr>
            <a:r>
              <a:rPr lang="es-ES" sz="2000" dirty="0">
                <a:solidFill>
                  <a:srgbClr val="484237"/>
                </a:solidFill>
                <a:ea typeface="Gelasio" pitchFamily="34" charset="-122"/>
              </a:rPr>
              <a:t>¡Logrémoslo juntos¡</a:t>
            </a:r>
            <a:endParaRPr lang="en-US" sz="2000" dirty="0">
              <a:solidFill>
                <a:srgbClr val="484237"/>
              </a:solidFill>
              <a:ea typeface="Gelasio" pitchFamily="34" charset="-122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4857027-289B-1282-FE18-61D2ECCCA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0854" y="590611"/>
            <a:ext cx="2526075" cy="851486"/>
          </a:xfrm>
          <a:prstGeom prst="rect">
            <a:avLst/>
          </a:prstGeom>
        </p:spPr>
      </p:pic>
      <p:pic>
        <p:nvPicPr>
          <p:cNvPr id="9" name="2 Imagen">
            <a:extLst>
              <a:ext uri="{FF2B5EF4-FFF2-40B4-BE49-F238E27FC236}">
                <a16:creationId xmlns:a16="http://schemas.microsoft.com/office/drawing/2014/main" id="{F43769B4-C151-278C-6913-F0E1687A23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56"/>
          <a:stretch/>
        </p:blipFill>
        <p:spPr>
          <a:xfrm>
            <a:off x="0" y="6042222"/>
            <a:ext cx="14630400" cy="2211572"/>
          </a:xfrm>
          <a:prstGeom prst="rect">
            <a:avLst/>
          </a:prstGeom>
        </p:spPr>
      </p:pic>
      <p:sp>
        <p:nvSpPr>
          <p:cNvPr id="6" name="Rectángulo: esquinas redondeadas 6">
            <a:extLst>
              <a:ext uri="{FF2B5EF4-FFF2-40B4-BE49-F238E27FC236}">
                <a16:creationId xmlns:a16="http://schemas.microsoft.com/office/drawing/2014/main" id="{4E91CC62-C714-0BB9-872E-F813450460C4}"/>
              </a:ext>
            </a:extLst>
          </p:cNvPr>
          <p:cNvSpPr/>
          <p:nvPr/>
        </p:nvSpPr>
        <p:spPr>
          <a:xfrm>
            <a:off x="8260304" y="3104164"/>
            <a:ext cx="4586036" cy="92333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2060"/>
          </a:solidFill>
          <a:ln w="19046" cap="flat">
            <a:solidFill>
              <a:srgbClr val="04243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pic>
        <p:nvPicPr>
          <p:cNvPr id="10" name="Imagen 4">
            <a:extLst>
              <a:ext uri="{FF2B5EF4-FFF2-40B4-BE49-F238E27FC236}">
                <a16:creationId xmlns:a16="http://schemas.microsoft.com/office/drawing/2014/main" id="{A0392DDB-503C-F5C7-133B-27F4CCFBF35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320" r="70953"/>
          <a:stretch>
            <a:fillRect/>
          </a:stretch>
        </p:blipFill>
        <p:spPr>
          <a:xfrm>
            <a:off x="12912667" y="2999594"/>
            <a:ext cx="1044418" cy="117944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1" name="CuadroTexto 5">
            <a:extLst>
              <a:ext uri="{FF2B5EF4-FFF2-40B4-BE49-F238E27FC236}">
                <a16:creationId xmlns:a16="http://schemas.microsoft.com/office/drawing/2014/main" id="{F09CD411-6ACF-9104-59C8-C8218EB2A2F2}"/>
              </a:ext>
            </a:extLst>
          </p:cNvPr>
          <p:cNvSpPr txBox="1"/>
          <p:nvPr/>
        </p:nvSpPr>
        <p:spPr>
          <a:xfrm>
            <a:off x="8480218" y="3209891"/>
            <a:ext cx="4366122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1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</a:rPr>
              <a:t>Nuestro principal objetivo es apoyarte, cuéntanos, ¿Qué podemos hacer por ti?</a:t>
            </a:r>
          </a:p>
        </p:txBody>
      </p:sp>
    </p:spTree>
    <p:extLst>
      <p:ext uri="{BB962C8B-B14F-4D97-AF65-F5344CB8AC3E}">
        <p14:creationId xmlns:p14="http://schemas.microsoft.com/office/powerpoint/2010/main" val="17981242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570</Words>
  <Application>Microsoft Office PowerPoint</Application>
  <PresentationFormat>Custom</PresentationFormat>
  <Paragraphs>103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ADLaM Display</vt:lpstr>
      <vt:lpstr>Aptos</vt:lpstr>
      <vt:lpstr>Aptos Display</vt:lpstr>
      <vt:lpstr>Arial</vt:lpstr>
      <vt:lpstr>Calibri</vt:lpstr>
      <vt:lpstr>Gelasio</vt:lpstr>
      <vt:lpstr>Source Sans Pro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cfce</cp:lastModifiedBy>
  <cp:revision>7</cp:revision>
  <dcterms:created xsi:type="dcterms:W3CDTF">2024-08-22T23:30:03Z</dcterms:created>
  <dcterms:modified xsi:type="dcterms:W3CDTF">2025-03-15T22:05:18Z</dcterms:modified>
</cp:coreProperties>
</file>