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6" r:id="rId9"/>
    <p:sldId id="263" r:id="rId10"/>
    <p:sldId id="267" r:id="rId11"/>
    <p:sldId id="261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8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B4B1E-8E22-4329-8746-2DDF26A611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6646D-197E-49B1-83E3-4CB0CD0CD8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991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69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734F-4E95-FFD0-1121-B9D3364D0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022ED5C-D33E-1F8B-F997-F50F4DD39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1A6604-7C6E-4CCB-39F1-F5D0A5164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F5B1D2-AE63-0709-5379-7793CC710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095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16113-3238-D71A-FDA8-8BBF1CACE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375A19B-563C-A7C8-C483-402072A51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8D403A5-7488-1B9E-2A2D-940598859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2BC6B5-91AB-87AC-0B4B-B9C7407ED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822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7AB9A-7F94-9E67-4281-5E3E4797B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78955E2-E1CE-4B95-689E-986D1D95A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8DA025-7D0E-4DB7-037B-552D5AF4B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8294D-413F-DA1D-35A1-C8BDB830D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5778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93E-0062-FCE9-FB14-8AC30A97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B8DA6B-ECD4-8922-21DF-AEBD0CFFA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E0B4288-5FB2-1E77-2240-9B177D6C9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E116A6-F4C2-9A2E-F74C-EB8A966E1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380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FBE6-D1B8-C810-CE8F-168FFB07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957828-ECBA-3581-8DE6-2503E94BE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E73924-E1D9-5748-A902-F8845161F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78C031-0FCB-8285-6B00-8260C24BB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340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14398-4D11-C0B0-662B-5CF05AD2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A781EB9-9501-9174-1EC2-27E349A69B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3647A9F-5C39-65C3-622A-29A650DF7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7AF50B-61CF-75A9-6657-C7024907A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504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882BC-6A89-1FE3-0CCC-7EA36D26F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3EECC3-6975-AAF7-C37F-73204F1F8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282A43-2410-8321-208E-329727CAA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6D4411-27C3-4601-C974-A466C2BC95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09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EC83-8D4A-1238-AE87-A1D95673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DBDA9D-8076-4924-1EE2-91BB3949F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5BC2E2-6465-626D-8D34-1AABB1DF3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CB3B40-FDAF-41C4-91FC-7A1512700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392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B331D-39E0-3BBA-6B3B-BE8C8B87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5C27D3-4D1D-C94F-BACF-A963723FF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82A2B9-D6A7-75F3-F4CF-6622F3B6F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0A0F09-F070-72CF-6960-AC82F6F33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366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56BF6-6E96-1138-DE96-56708A37A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3983C8-0545-2636-CE73-81215CD2C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B0E229-B6F5-E438-A316-C8F059843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7ED8A3-8591-7CEA-F827-4A0E71BAA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614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6957B-5BB5-0881-F7B6-414C61ACC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02387B-9D4B-AA11-7529-9E3FD00E2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36F09A-CA57-0AF6-D9EC-AF5A1C2DA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FA5A73-2681-3E35-F518-2C32C1174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20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58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547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55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84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89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25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29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313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44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96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994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744EA-A5B0-4CF1-BB01-C1CF6893D8EC}" type="datetimeFigureOut">
              <a:rPr lang="es-ES" smtClean="0"/>
              <a:t>17/03/2025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2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6EF0FF9D-7A0C-9B37-D6D1-67097E7F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396D8173-560D-98D8-7D6B-45427B234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0000000-0008-0000-0000-000021000000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0000000-0008-0000-0000-000022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65" name="Grupo 64">
            <a:extLst>
              <a:ext uri="{FF2B5EF4-FFF2-40B4-BE49-F238E27FC236}">
                <a16:creationId xmlns:a16="http://schemas.microsoft.com/office/drawing/2014/main" id="{F1DB1841-D85C-4490-BE81-23BCBB8E28C3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0000000-0008-0000-0000-000006000000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0000000-0008-0000-0000-0000B9000000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39E707B-6733-7190-8881-8CAB08D714A0}"/>
              </a:ext>
            </a:extLst>
          </p:cNvPr>
          <p:cNvSpPr txBox="1"/>
          <p:nvPr/>
        </p:nvSpPr>
        <p:spPr>
          <a:xfrm>
            <a:off x="148076" y="-4672"/>
            <a:ext cx="2289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PÁGINA PRINCIPAL.</a:t>
            </a:r>
          </a:p>
        </p:txBody>
      </p:sp>
      <p:sp>
        <p:nvSpPr>
          <p:cNvPr id="13" name="Shape 1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SpPr/>
          <p:nvPr/>
        </p:nvSpPr>
        <p:spPr>
          <a:xfrm>
            <a:off x="1229188" y="1131030"/>
            <a:ext cx="9875061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" name="Rectangle: Rounded Corners 108">
            <a:extLst>
              <a:ext uri="{FF2B5EF4-FFF2-40B4-BE49-F238E27FC236}">
                <a16:creationId xmlns:a16="http://schemas.microsoft.com/office/drawing/2014/main" id="{00000000-0008-0000-0000-00006D000000}"/>
              </a:ext>
            </a:extLst>
          </p:cNvPr>
          <p:cNvSpPr/>
          <p:nvPr/>
        </p:nvSpPr>
        <p:spPr>
          <a:xfrm>
            <a:off x="2761222" y="1100057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09">
            <a:extLst>
              <a:ext uri="{FF2B5EF4-FFF2-40B4-BE49-F238E27FC236}">
                <a16:creationId xmlns:a16="http://schemas.microsoft.com/office/drawing/2014/main" id="{00000000-0008-0000-0000-00006E000000}"/>
              </a:ext>
            </a:extLst>
          </p:cNvPr>
          <p:cNvSpPr/>
          <p:nvPr/>
        </p:nvSpPr>
        <p:spPr>
          <a:xfrm>
            <a:off x="1194749" y="1104780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10">
            <a:extLst>
              <a:ext uri="{FF2B5EF4-FFF2-40B4-BE49-F238E27FC236}">
                <a16:creationId xmlns:a16="http://schemas.microsoft.com/office/drawing/2014/main" id="{00000000-0008-0000-0000-00006F000000}"/>
              </a:ext>
            </a:extLst>
          </p:cNvPr>
          <p:cNvSpPr/>
          <p:nvPr/>
        </p:nvSpPr>
        <p:spPr>
          <a:xfrm>
            <a:off x="5749129" y="112883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11">
            <a:extLst>
              <a:ext uri="{FF2B5EF4-FFF2-40B4-BE49-F238E27FC236}">
                <a16:creationId xmlns:a16="http://schemas.microsoft.com/office/drawing/2014/main" id="{00000000-0008-0000-0000-000070000000}"/>
              </a:ext>
            </a:extLst>
          </p:cNvPr>
          <p:cNvSpPr/>
          <p:nvPr/>
        </p:nvSpPr>
        <p:spPr>
          <a:xfrm>
            <a:off x="4314136" y="1121121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112">
            <a:extLst>
              <a:ext uri="{FF2B5EF4-FFF2-40B4-BE49-F238E27FC236}">
                <a16:creationId xmlns:a16="http://schemas.microsoft.com/office/drawing/2014/main" id="{00000000-0008-0000-0000-000071000000}"/>
              </a:ext>
            </a:extLst>
          </p:cNvPr>
          <p:cNvSpPr/>
          <p:nvPr/>
        </p:nvSpPr>
        <p:spPr>
          <a:xfrm>
            <a:off x="8546043" y="112628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113">
            <a:extLst>
              <a:ext uri="{FF2B5EF4-FFF2-40B4-BE49-F238E27FC236}">
                <a16:creationId xmlns:a16="http://schemas.microsoft.com/office/drawing/2014/main" id="{00000000-0008-0000-0000-000072000000}"/>
              </a:ext>
            </a:extLst>
          </p:cNvPr>
          <p:cNvSpPr/>
          <p:nvPr/>
        </p:nvSpPr>
        <p:spPr>
          <a:xfrm>
            <a:off x="7248194" y="1138421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19">
            <a:extLst>
              <a:ext uri="{FF2B5EF4-FFF2-40B4-BE49-F238E27FC236}">
                <a16:creationId xmlns:a16="http://schemas.microsoft.com/office/drawing/2014/main" id="{00000000-0008-0000-0000-000078000000}"/>
              </a:ext>
            </a:extLst>
          </p:cNvPr>
          <p:cNvCxnSpPr>
            <a:cxnSpLocks/>
          </p:cNvCxnSpPr>
          <p:nvPr/>
        </p:nvCxnSpPr>
        <p:spPr>
          <a:xfrm flipH="1">
            <a:off x="2730612" y="1128536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24">
            <a:extLst>
              <a:ext uri="{FF2B5EF4-FFF2-40B4-BE49-F238E27FC236}">
                <a16:creationId xmlns:a16="http://schemas.microsoft.com/office/drawing/2014/main" id="{00000000-0008-0000-0000-00007D000000}"/>
              </a:ext>
            </a:extLst>
          </p:cNvPr>
          <p:cNvCxnSpPr>
            <a:cxnSpLocks/>
          </p:cNvCxnSpPr>
          <p:nvPr/>
        </p:nvCxnSpPr>
        <p:spPr>
          <a:xfrm flipH="1">
            <a:off x="4228737" y="1116243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25">
            <a:extLst>
              <a:ext uri="{FF2B5EF4-FFF2-40B4-BE49-F238E27FC236}">
                <a16:creationId xmlns:a16="http://schemas.microsoft.com/office/drawing/2014/main" id="{00000000-0008-0000-0000-00007E000000}"/>
              </a:ext>
            </a:extLst>
          </p:cNvPr>
          <p:cNvCxnSpPr>
            <a:cxnSpLocks/>
          </p:cNvCxnSpPr>
          <p:nvPr/>
        </p:nvCxnSpPr>
        <p:spPr>
          <a:xfrm flipH="1">
            <a:off x="5714138" y="1134196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27">
            <a:extLst>
              <a:ext uri="{FF2B5EF4-FFF2-40B4-BE49-F238E27FC236}">
                <a16:creationId xmlns:a16="http://schemas.microsoft.com/office/drawing/2014/main" id="{00000000-0008-0000-0000-000080000000}"/>
              </a:ext>
            </a:extLst>
          </p:cNvPr>
          <p:cNvCxnSpPr>
            <a:cxnSpLocks/>
          </p:cNvCxnSpPr>
          <p:nvPr/>
        </p:nvCxnSpPr>
        <p:spPr>
          <a:xfrm flipH="1">
            <a:off x="7121874" y="112136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27">
            <a:extLst>
              <a:ext uri="{FF2B5EF4-FFF2-40B4-BE49-F238E27FC236}">
                <a16:creationId xmlns:a16="http://schemas.microsoft.com/office/drawing/2014/main" id="{522E4F12-5BF8-75EC-B868-5C0E2EAF2022}"/>
              </a:ext>
            </a:extLst>
          </p:cNvPr>
          <p:cNvCxnSpPr>
            <a:cxnSpLocks/>
          </p:cNvCxnSpPr>
          <p:nvPr/>
        </p:nvCxnSpPr>
        <p:spPr>
          <a:xfrm flipH="1">
            <a:off x="8699453" y="107088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75DFE2CB-2BAB-11B2-596C-1360B31D9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2876E8C-586A-9176-8965-67D35BF5C03A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33" name="Imagen 32" descr="Logotipo&#10;&#10;El contenido generado por IA puede ser incorrecto.">
            <a:extLst>
              <a:ext uri="{FF2B5EF4-FFF2-40B4-BE49-F238E27FC236}">
                <a16:creationId xmlns:a16="http://schemas.microsoft.com/office/drawing/2014/main" id="{FAC93BEF-7F4F-492F-43D8-FE4EE545D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5E313BE8-593C-2CC4-C103-BB16EBF4D89C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37" name="Imagen 36" descr="Logotipo&#10;&#10;El contenido generado por IA puede ser incorrecto.">
            <a:extLst>
              <a:ext uri="{FF2B5EF4-FFF2-40B4-BE49-F238E27FC236}">
                <a16:creationId xmlns:a16="http://schemas.microsoft.com/office/drawing/2014/main" id="{5609934C-9793-8B4F-80F5-A78328BE68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04C8151A-9AE0-B250-5DB1-BB530EB28DB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D4B9E72B-72FE-56A6-8873-76B958894701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40" name="Rectangle: Rounded Corners 108">
            <a:extLst>
              <a:ext uri="{FF2B5EF4-FFF2-40B4-BE49-F238E27FC236}">
                <a16:creationId xmlns:a16="http://schemas.microsoft.com/office/drawing/2014/main" id="{D1416801-D6A8-370D-3CAB-2208A711FD8E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41" name="Rectangle: Rounded Corners 109">
            <a:extLst>
              <a:ext uri="{FF2B5EF4-FFF2-40B4-BE49-F238E27FC236}">
                <a16:creationId xmlns:a16="http://schemas.microsoft.com/office/drawing/2014/main" id="{DDAAF442-17B5-DF28-54D8-A38D0DFBA15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43" name="Rectangle: Rounded Corners 111">
            <a:extLst>
              <a:ext uri="{FF2B5EF4-FFF2-40B4-BE49-F238E27FC236}">
                <a16:creationId xmlns:a16="http://schemas.microsoft.com/office/drawing/2014/main" id="{0845BB84-93E4-E845-5E24-9A82F3247FB0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127">
            <a:extLst>
              <a:ext uri="{FF2B5EF4-FFF2-40B4-BE49-F238E27FC236}">
                <a16:creationId xmlns:a16="http://schemas.microsoft.com/office/drawing/2014/main" id="{1791B4CE-2002-7181-320A-DB1A2A451C4D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27">
            <a:extLst>
              <a:ext uri="{FF2B5EF4-FFF2-40B4-BE49-F238E27FC236}">
                <a16:creationId xmlns:a16="http://schemas.microsoft.com/office/drawing/2014/main" id="{FB4EDAD9-0ECC-211B-428F-E19A7D7FA8D5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ángulo 47">
            <a:extLst>
              <a:ext uri="{FF2B5EF4-FFF2-40B4-BE49-F238E27FC236}">
                <a16:creationId xmlns:a16="http://schemas.microsoft.com/office/drawing/2014/main" id="{E422BE28-7AAE-CDD9-85A4-B4D7B210E83E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3AE9DE9B-7CEC-CBF0-D5DE-36CBB965078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17A5078D-AE7B-67A3-8D49-FD7708569E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6BA70190-50CB-5D31-5ADA-23BDB915F413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0FCF3F7-9382-0104-1737-F4C71270902D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C5065BF3-9404-E8DC-AE97-F4D4E8CD5022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07E14BF8-3512-11F7-2369-95DC977C07DC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41C587D-C30D-5A95-47D4-F6B65421166B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0" name="Botón de acción: ir hacia delante o siguiente 5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C6EB31D-0ACB-4FD5-7A78-D3A6CA0100CB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C3142A5-1995-63CB-DC78-56B17D6FBF52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2" name="Botón de acción: ir hacia delante o siguiente 6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DC61E5A-25B0-09D9-1090-FE39A864C271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3416CB4-8C7F-DE38-164B-B2B98F835963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4" name="Botón de acción: ir hacia delante o siguiente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D39BBFA-FCEC-A0FD-7708-42E59059A068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8" name="Grupo 67">
            <a:extLst>
              <a:ext uri="{FF2B5EF4-FFF2-40B4-BE49-F238E27FC236}">
                <a16:creationId xmlns:a16="http://schemas.microsoft.com/office/drawing/2014/main" id="{942186C3-9BE0-F306-55DD-B24BD08D947B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7A4F9188-E517-F7C4-3A76-A6FB357D2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67" name="TextBox 4">
              <a:extLst>
                <a:ext uri="{FF2B5EF4-FFF2-40B4-BE49-F238E27FC236}">
                  <a16:creationId xmlns:a16="http://schemas.microsoft.com/office/drawing/2014/main" id="{BA997FC6-6914-2185-5D19-F8240BB58FBE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FA3DA6E4-C851-55C8-1DD4-CAEE8CC46798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69" name="Imagen 68">
              <a:extLst>
                <a:ext uri="{FF2B5EF4-FFF2-40B4-BE49-F238E27FC236}">
                  <a16:creationId xmlns:a16="http://schemas.microsoft.com/office/drawing/2014/main" id="{35D43627-DD65-0391-5E9C-0D4C2E3C8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70" name="TextBox 4">
              <a:extLst>
                <a:ext uri="{FF2B5EF4-FFF2-40B4-BE49-F238E27FC236}">
                  <a16:creationId xmlns:a16="http://schemas.microsoft.com/office/drawing/2014/main" id="{C02CE16B-270D-E8AB-B719-922778698800}"/>
                </a:ext>
              </a:extLst>
            </p:cNvPr>
            <p:cNvSpPr txBox="1"/>
            <p:nvPr/>
          </p:nvSpPr>
          <p:spPr>
            <a:xfrm>
              <a:off x="7540371" y="3182581"/>
              <a:ext cx="6764136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Potenciamos el talento con soluciones personalizadas que alinean personas, información y propósito. Diseñamos estrategias basadas en información, ordenada, confiable, disponible y segura, dando FORMHä a tus decisiones.</a:t>
              </a:r>
            </a:p>
          </p:txBody>
        </p:sp>
      </p:grpSp>
      <p:sp>
        <p:nvSpPr>
          <p:cNvPr id="73" name="Shape 1">
            <a:extLst>
              <a:ext uri="{FF2B5EF4-FFF2-40B4-BE49-F238E27FC236}">
                <a16:creationId xmlns:a16="http://schemas.microsoft.com/office/drawing/2014/main" id="{00000000-0008-0000-0000-0000D2000000}"/>
              </a:ext>
            </a:extLst>
          </p:cNvPr>
          <p:cNvSpPr/>
          <p:nvPr/>
        </p:nvSpPr>
        <p:spPr>
          <a:xfrm>
            <a:off x="1175161" y="6928998"/>
            <a:ext cx="9929089" cy="495492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74" name="CuadroTexto 21">
            <a:extLst>
              <a:ext uri="{FF2B5EF4-FFF2-40B4-BE49-F238E27FC236}">
                <a16:creationId xmlns:a16="http://schemas.microsoft.com/office/drawing/2014/main" id="{00000000-0008-0000-0000-0000DD000000}"/>
              </a:ext>
            </a:extLst>
          </p:cNvPr>
          <p:cNvSpPr txBox="1"/>
          <p:nvPr/>
        </p:nvSpPr>
        <p:spPr>
          <a:xfrm>
            <a:off x="1581507" y="7020676"/>
            <a:ext cx="952274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b="1" dirty="0">
                <a:solidFill>
                  <a:schemeClr val="bg1"/>
                </a:solidFill>
              </a:rPr>
              <a:t>Nos distingue la: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Accesibilidad.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 Impulsamos el acceso equitativo a la profesionalización del talento humano.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Integridad.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Trabajamos con transparencia y honestidad.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Tecnología.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Usamos la innovación tecnológica para mejorar cada proceso.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Agilidad.</a:t>
            </a:r>
            <a:r>
              <a:rPr lang="es-ES" sz="5400" b="1" dirty="0">
                <a:solidFill>
                  <a:schemeClr val="bg1"/>
                </a:solidFill>
              </a:rPr>
              <a:t>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Nos adaptamos rápidamente</a:t>
            </a:r>
            <a:r>
              <a:rPr lang="es-ES" sz="2400" dirty="0">
                <a:solidFill>
                  <a:schemeClr val="bg1"/>
                </a:solidFill>
                <a:ea typeface="Gelasio" pitchFamily="34" charset="-122"/>
              </a:rPr>
              <a:t>.</a:t>
            </a:r>
          </a:p>
        </p:txBody>
      </p:sp>
      <p:sp>
        <p:nvSpPr>
          <p:cNvPr id="75" name="Shape 1">
            <a:extLst>
              <a:ext uri="{FF2B5EF4-FFF2-40B4-BE49-F238E27FC236}">
                <a16:creationId xmlns:a16="http://schemas.microsoft.com/office/drawing/2014/main" id="{00000000-0008-0000-0000-0000D2000000}"/>
              </a:ext>
            </a:extLst>
          </p:cNvPr>
          <p:cNvSpPr/>
          <p:nvPr/>
        </p:nvSpPr>
        <p:spPr>
          <a:xfrm>
            <a:off x="15381061" y="-2006409"/>
            <a:ext cx="13057414" cy="5989638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76" name="CuadroTexto 21">
            <a:extLst>
              <a:ext uri="{FF2B5EF4-FFF2-40B4-BE49-F238E27FC236}">
                <a16:creationId xmlns:a16="http://schemas.microsoft.com/office/drawing/2014/main" id="{00000000-0008-0000-0000-0000DD000000}"/>
              </a:ext>
            </a:extLst>
          </p:cNvPr>
          <p:cNvSpPr txBox="1"/>
          <p:nvPr/>
        </p:nvSpPr>
        <p:spPr>
          <a:xfrm>
            <a:off x="17149535" y="-1330134"/>
            <a:ext cx="10531475" cy="3757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b="1">
                <a:solidFill>
                  <a:schemeClr val="bg1"/>
                </a:solidFill>
              </a:rPr>
              <a:t>Nos distingue la:</a:t>
            </a:r>
          </a:p>
          <a:p>
            <a:pPr algn="ctr"/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Accesibilidad.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 Impulsamos el acceso equitativo a la profesionalización del talento humano.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Integridad.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Trabajamos con transparencia y honestidad.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Tecnología.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Usamos la innovación tecnológica para mejorar cada proceso.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Agilidad.</a:t>
            </a:r>
            <a:r>
              <a:rPr lang="es-ES" sz="5400" b="1">
                <a:solidFill>
                  <a:schemeClr val="bg1"/>
                </a:solidFill>
              </a:rPr>
              <a:t>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Nos adaptamos rápidamente</a:t>
            </a:r>
            <a:r>
              <a:rPr lang="es-ES" sz="2400">
                <a:solidFill>
                  <a:schemeClr val="bg1"/>
                </a:solidFill>
                <a:ea typeface="Gelasio" pitchFamily="34" charset="-122"/>
              </a:rPr>
              <a:t>.</a:t>
            </a:r>
          </a:p>
        </p:txBody>
      </p:sp>
      <p:sp>
        <p:nvSpPr>
          <p:cNvPr id="77" name="Shape 1">
            <a:extLst>
              <a:ext uri="{FF2B5EF4-FFF2-40B4-BE49-F238E27FC236}">
                <a16:creationId xmlns:a16="http://schemas.microsoft.com/office/drawing/2014/main" id="{00000000-0008-0000-0000-000007010000}"/>
              </a:ext>
            </a:extLst>
          </p:cNvPr>
          <p:cNvSpPr/>
          <p:nvPr/>
        </p:nvSpPr>
        <p:spPr>
          <a:xfrm>
            <a:off x="1175160" y="12039791"/>
            <a:ext cx="9929089" cy="5985450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grpSp>
        <p:nvGrpSpPr>
          <p:cNvPr id="78" name="Group 273">
            <a:extLst>
              <a:ext uri="{FF2B5EF4-FFF2-40B4-BE49-F238E27FC236}">
                <a16:creationId xmlns:a16="http://schemas.microsoft.com/office/drawing/2014/main" id="{00000000-0008-0000-0000-000012010000}"/>
              </a:ext>
            </a:extLst>
          </p:cNvPr>
          <p:cNvGrpSpPr/>
          <p:nvPr/>
        </p:nvGrpSpPr>
        <p:grpSpPr>
          <a:xfrm>
            <a:off x="7542415" y="13542625"/>
            <a:ext cx="2717205" cy="3579006"/>
            <a:chOff x="8534400" y="14828838"/>
            <a:chExt cx="4390614" cy="5486400"/>
          </a:xfrm>
        </p:grpSpPr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00000000-0008-0000-0000-000013010000}"/>
                </a:ext>
              </a:extLst>
            </p:cNvPr>
            <p:cNvSpPr/>
            <p:nvPr/>
          </p:nvSpPr>
          <p:spPr>
            <a:xfrm>
              <a:off x="8534400" y="14828838"/>
              <a:ext cx="4390614" cy="5486400"/>
            </a:xfrm>
            <a:custGeom>
              <a:avLst/>
              <a:gdLst/>
              <a:ahLst/>
              <a:cxnLst/>
              <a:rect l="l" t="t" r="r" b="b"/>
              <a:pathLst>
                <a:path w="4390614" h="5486400">
                  <a:moveTo>
                    <a:pt x="0" y="0"/>
                  </a:moveTo>
                  <a:lnTo>
                    <a:pt x="4390614" y="0"/>
                  </a:lnTo>
                  <a:lnTo>
                    <a:pt x="439061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pic>
        <p:nvPicPr>
          <p:cNvPr id="79" name="Picture 275">
            <a:extLst>
              <a:ext uri="{FF2B5EF4-FFF2-40B4-BE49-F238E27FC236}">
                <a16:creationId xmlns:a16="http://schemas.microsoft.com/office/drawing/2014/main" id="{00000000-0008-0000-0000-00001401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462" t="2429" r="3462"/>
          <a:stretch/>
        </p:blipFill>
        <p:spPr>
          <a:xfrm>
            <a:off x="1960336" y="12546204"/>
            <a:ext cx="5029200" cy="4820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3" name="Straight Connector 127">
            <a:extLst>
              <a:ext uri="{FF2B5EF4-FFF2-40B4-BE49-F238E27FC236}">
                <a16:creationId xmlns:a16="http://schemas.microsoft.com/office/drawing/2014/main" id="{8926D499-912A-7509-01F0-AC2199DE2FF3}"/>
              </a:ext>
            </a:extLst>
          </p:cNvPr>
          <p:cNvCxnSpPr>
            <a:cxnSpLocks/>
          </p:cNvCxnSpPr>
          <p:nvPr/>
        </p:nvCxnSpPr>
        <p:spPr>
          <a:xfrm flipH="1">
            <a:off x="9870694" y="1116243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112">
            <a:extLst>
              <a:ext uri="{FF2B5EF4-FFF2-40B4-BE49-F238E27FC236}">
                <a16:creationId xmlns:a16="http://schemas.microsoft.com/office/drawing/2014/main" id="{75AAEDFA-96CE-CA52-627A-3AF3C179E1FF}"/>
              </a:ext>
            </a:extLst>
          </p:cNvPr>
          <p:cNvSpPr/>
          <p:nvPr/>
        </p:nvSpPr>
        <p:spPr>
          <a:xfrm>
            <a:off x="9829532" y="1092101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A706380-F84C-CA63-7455-A749CC6FA827}"/>
              </a:ext>
            </a:extLst>
          </p:cNvPr>
          <p:cNvCxnSpPr>
            <a:cxnSpLocks/>
          </p:cNvCxnSpPr>
          <p:nvPr/>
        </p:nvCxnSpPr>
        <p:spPr>
          <a:xfrm>
            <a:off x="8969269" y="4744380"/>
            <a:ext cx="2650153" cy="257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">
            <a:extLst>
              <a:ext uri="{FF2B5EF4-FFF2-40B4-BE49-F238E27FC236}">
                <a16:creationId xmlns:a16="http://schemas.microsoft.com/office/drawing/2014/main" id="{6AC74188-9D14-438E-5493-482004B85192}"/>
              </a:ext>
            </a:extLst>
          </p:cNvPr>
          <p:cNvSpPr txBox="1"/>
          <p:nvPr/>
        </p:nvSpPr>
        <p:spPr>
          <a:xfrm>
            <a:off x="11619422" y="3321502"/>
            <a:ext cx="4433037" cy="2031325"/>
          </a:xfrm>
          <a:prstGeom prst="rect">
            <a:avLst/>
          </a:prstGeom>
          <a:solidFill>
            <a:schemeClr val="accent1">
              <a:lumMod val="75000"/>
              <a:alpha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David, puedes dar nos ideas para evitar tantos cuadros?  Nos da la impresión que se ve rígida así.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Quizá sustituir texto por imágenes minimalistas para evitar dar una visión demasiado saturada.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En su caso si el fondo es oscuro buscar imágenes claras y viceversa (el circulo cromático nos puede funcionar para dar armonía). Los combinables son laterales de cada color, Los colores que están uno frente al otro en el circulo y los que forman triangulo</a:t>
            </a:r>
          </a:p>
        </p:txBody>
      </p:sp>
    </p:spTree>
    <p:extLst>
      <p:ext uri="{BB962C8B-B14F-4D97-AF65-F5344CB8AC3E}">
        <p14:creationId xmlns:p14="http://schemas.microsoft.com/office/powerpoint/2010/main" val="14752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9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D62248-AE27-65E4-A8C9-1A154F5FCC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3FA928B-EC85-307A-0877-FD6BD61D0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2649E86-147E-2AB9-3B21-D292D285A60C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9FC5B-AFE2-3FB3-2257-9DF6DC3DDF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78E18C11-8FC5-EDA6-76FC-36E76E27BFE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CEA681-232D-8489-547E-0ABCDB40C1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21F003BA-E130-86EC-4641-91C2DEA22DD4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CA93B4DB-DCF3-7DEE-C416-E49A0EDAD1AC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CF3E775-565C-0927-6CE8-A6BDA67E356F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34AAFE02-A307-780D-DF9A-929117126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63902113-B0F6-B509-F591-D53B962B3A4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F0A567F3-83A1-589E-88E9-488E7AFF6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BE8829CF-3DFA-DFE9-82E6-297D900FB1BF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304BE7E6-D7BA-583B-1831-1629E8B2FC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AA3337B-DED6-F337-A779-497658118E4D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23F08CE6-B81F-76A9-1205-030A7E9F6E8D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3961541-3F2A-E9D4-7135-228F408879E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7AC2CA6E-E0AB-E024-A4F7-36585C27DB10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A8CC5220-6E3E-4F03-315F-29FDE08502FA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1ACD61CD-2C40-97D5-0B60-EDE894A1546F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7DF0A86-154B-2E44-AF28-BAD86CA5E9B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943E439-D21E-2031-9546-7A6DB900349E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8301C1F-609B-B739-FA23-7E6E22A968B4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AC1894F-9FD6-527B-F8A6-88B8AEA3FE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8C262768-DF3E-8F40-CEEB-E00FEFF1CADC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5526F96-D960-E030-7B5F-72AE2161EBB9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F0542CD2-7FB4-BCC7-03ED-B4F7AD6A343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16D2D84-6575-01B1-B7CF-EF252D77613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1483BCF-B1FC-C8B1-CE4F-4EEB86703A23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9C4D90C-D4C6-1F33-4E9E-55A5445CEE54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D30B534-5E76-D164-936E-1E433DC36513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20FF4B2-39AD-2B7D-4447-219A2B730EA2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22F8D4B-E55E-0F33-3786-9978A44B7800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4F6A61C-1144-8225-BD75-3E52CC2B2AB6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43B5A0A5-78ED-0D37-4E96-08905E6AC8E5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99BC5C43-8ECA-A2AC-6CA3-CAB81B159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544470B8-6971-3B77-E024-4F57553A6D34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5A5CF6F1-4A1C-4B5D-7D22-F21242D99521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D6EEC3C3-140D-D21C-09C3-3A9C16404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E77C1F7A-FF07-1208-F810-FB195E3F8946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92A493FF-A1E2-71AD-2258-9D14DEC99A7F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737C7254-372F-5180-47B9-07B9918B2D2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370A7A72-4B33-7ED0-B95E-41595260B21A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7C1D411D-B423-E87A-FCEB-CA7EF7B8C77A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D67B45DC-EB83-5CEC-2219-0A55BA06F75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1BA02362-B6C9-E6A6-8B84-3610820ACE34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7C8D922C-2512-BBC6-3D31-E6A4915FB1B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6B147A72-0398-E902-E0D8-FC40AE3912DA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13EC085-2A5E-DAB0-61DB-EAC4CE43537D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88981BA9-5B12-F902-4471-FEC744F73F1A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B3C9FC6A-0725-04D7-BBBC-FAAA75ED3647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8ADF174A-0D23-69D3-0D7B-96B452E79132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7F52AF7-8842-0A02-193C-49CFC5D91E91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A89BAE2-458C-8BF8-FF86-691C0C047963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646B8584-8D8B-DB02-A1D7-6903D7A9FBCF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FE5F4DA8-7240-981D-1D31-0FA4DD673615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DAC3659A-9BF2-E20C-43CD-8E7AFEE79812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ECA83B68-8F39-19C0-F6FA-614993509D9D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8680F8EA-7CF7-E065-BB4D-366B15BE0A80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1E6CE6E9-B981-1CEB-5744-11D81FB3AA15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13909D59-2EE6-4533-B18F-2F30F70B2A13}"/>
              </a:ext>
            </a:extLst>
          </p:cNvPr>
          <p:cNvSpPr txBox="1"/>
          <p:nvPr/>
        </p:nvSpPr>
        <p:spPr>
          <a:xfrm>
            <a:off x="5387761" y="2007905"/>
            <a:ext cx="355245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Somos Cecilia y Enrique, profesionistas en Capital Humano y Desarrollo Organizacional, con más de 20 años de experiencia impulsando el crecimiento de empresas a través de estrategias de talento 360º.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Fundamos FORMHä para transformar la gestión del talento con soluciones personalizadas, basadas en datos confiables y estrategias innovadoras. A través de alianzas estratégicas y nuestras propias iniciativas, ayudamos a las empresas a tomar decisiones informadas, optimizando su capital humano con herramientas efectivas y de alto impacto.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Con FORMHä, tu equipo no solo crece, sino que evoluciona</a:t>
            </a:r>
          </a:p>
        </p:txBody>
      </p:sp>
    </p:spTree>
    <p:extLst>
      <p:ext uri="{BB962C8B-B14F-4D97-AF65-F5344CB8AC3E}">
        <p14:creationId xmlns:p14="http://schemas.microsoft.com/office/powerpoint/2010/main" val="271301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B71FB-CB9D-2EBD-10E0-2852DDD8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57C7D0-A73E-24DC-9DFA-672200C9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7CA80B-BB44-DD67-B398-D9F53A73D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76C7F183-467A-6280-C12B-A5AE1413FF3C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07F730-BFE3-BC7B-F90D-CDAE71204E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786DF585-8B83-36AC-42F8-C3FC227280BA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FE7577F-A26D-4268-A0BD-304AF6036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590F579B-96B2-D81E-E0BF-2F27495809F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F1FD0733-8C74-1B8E-0088-6B576304CCA4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F73AD193-A3C8-F948-ECA3-B37D3418A88D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8F380B25-1F02-D42F-0289-D5B655677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7965BF0-CF75-F121-D17D-DF15483DFDB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6F7BAD1-6AD8-1693-C21C-C721EAF93F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C60DBC3-7EC2-8FB5-6166-0453CA8D3E9D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35E18FE1-C747-7734-C67B-D17A44A7FC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3B849DB2-A602-F45D-FBAB-A7DF02B04896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EA2617B3-4742-7A5B-807C-C117B00A14C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6877A610-38DF-C81E-784F-683BABEE2E3D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001DC71-BDE1-300A-AD8F-5E58CD86A220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3E93E417-6B84-B467-CF97-A4A0138B3B9A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AEF4E77D-58A7-A14D-5441-4D22BE6F05E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AEF6232F-1507-40E5-7244-71AD332EB602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1997B69-C7B2-F610-27EC-4CFF4E887E51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E4ED59BA-28BF-D159-7CEF-ABDC17B8AAC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E5FF30C-9618-2C7E-A682-9860EFAD7C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9EB620A2-2C28-26A4-5149-EAE018744ED2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8E488455-AC67-153D-B38F-068D4917EC11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33AB59AC-DDDD-1CB0-97BB-D03C4746283E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AF76B9C0-5A21-6C09-CA75-1930A7010078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399469B-2CAF-F96D-77E8-A4EDB42A491F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B670779-6CCE-D4EF-F4C1-CDA4FD7204BD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F74BA4A-62F3-9337-26AC-09D3F597CAD6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C4FAADF-91D0-01F9-6D84-C2BD968FA09A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A58BFC7-0B95-2335-CE40-6E7F8C17C145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19E6EC3-F06B-A450-5D90-62885AD1E02C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A72242FD-CE36-FA91-04B8-3B72EE9A698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BA8AD98B-577C-3A96-BA39-3CB799552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6483DBF5-D61D-706D-367F-60B2FB636B36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789510F-2162-8A06-33AD-00C4AD96A994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68A3B5A8-E0B5-25F9-5B02-153B200B6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BC5DA144-F2E0-A40E-18BE-363B5E1B684B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DB539B6-812B-0A97-0132-4CB2C448A3E5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AE5A58CD-B486-FA8E-EE48-255ECB81F64E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774F93DE-AF50-F06C-4314-E4980AE4A2F0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7CA14240-D2A1-4DC7-684A-CD60427370B3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16FBEEFE-DB35-8640-2E87-B93AF2B6CB5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3E53170-4D84-49FD-3CA7-F39460125A03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F4E7A1D-A8D0-EE58-46E4-D5D76812C56A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A2113521-571C-D512-7A55-57BD6A8C35AD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FEDD8605-821C-1481-F026-B3FBA3450AE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9A3A62F4-3E37-89B3-943B-668013A28C62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0EFC56CD-F31D-7B98-2310-2977F5E5F44D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95C76788-2127-497E-26B9-D62D51D820C4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7D51ACD-12CE-3672-0063-966CBDF4B45A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CA840D81-8740-BA63-C765-6175D76BD94B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4800AC5D-7DB5-CCD3-7552-4AABED442E2B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4C1C20E7-4E5E-A24F-5F8A-27B8530DFF2E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484A1361-11B8-B7DB-DF72-D8BD528A7F3E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517223A7-8423-4C0A-A5B1-181AC83E6A3D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985A496E-1221-13E7-1817-98B3073F56DA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AB1BA206-1CA1-8EF2-85AF-810048A7B48F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8FBABDBD-B18C-F19D-928D-E8403439C0E7}"/>
              </a:ext>
            </a:extLst>
          </p:cNvPr>
          <p:cNvSpPr txBox="1"/>
          <p:nvPr/>
        </p:nvSpPr>
        <p:spPr>
          <a:xfrm>
            <a:off x="5388119" y="2480568"/>
            <a:ext cx="35524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Impulsar el crecimiento y la competitividad de nuestra clientela a través de soluciones integrales en materia de </a:t>
            </a:r>
            <a:r>
              <a:rPr lang="es-ES" sz="1400" b="1" dirty="0">
                <a:solidFill>
                  <a:schemeClr val="bg1"/>
                </a:solidFill>
              </a:rPr>
              <a:t>capital humano.</a:t>
            </a:r>
            <a:r>
              <a:rPr lang="es-ES" sz="1400" dirty="0">
                <a:solidFill>
                  <a:schemeClr val="bg1"/>
                </a:solidFill>
              </a:rPr>
              <a:t> Diseñadas con la más alta calidad, precisión y puntualidad.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Destacarnos por brindar asesoría confiable y estratégica, integrando tecnología avanzada y las mejores prácticas del sector para optimizar la </a:t>
            </a:r>
            <a:r>
              <a:rPr lang="es-ES" sz="1400" b="1" dirty="0">
                <a:solidFill>
                  <a:schemeClr val="bg1"/>
                </a:solidFill>
              </a:rPr>
              <a:t>gestión del talento </a:t>
            </a:r>
            <a:r>
              <a:rPr lang="es-ES" sz="1400" dirty="0">
                <a:solidFill>
                  <a:schemeClr val="bg1"/>
                </a:solidFill>
              </a:rPr>
              <a:t>y el </a:t>
            </a:r>
            <a:r>
              <a:rPr lang="es-ES" sz="1400" b="1" dirty="0">
                <a:solidFill>
                  <a:schemeClr val="bg1"/>
                </a:solidFill>
              </a:rPr>
              <a:t>desarrollo organizacional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60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F380F-495A-EF93-AF78-E389FEA8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7B5DAB2-CD17-41B8-5B1C-2344ED009A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6299201-7949-87BA-10A6-1EB0CA1C64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52D58817-6CC8-44A4-4B6B-1C6372391F77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86D42C-8A9D-645E-0877-80516B3651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51714B6-C3AC-6FC6-058A-D29D7493DCA9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E72E82F-778B-F25C-A074-AC95597C3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B70B0B0-6B43-01CF-C6E2-B66B5C74D94E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548D05DE-1578-1A77-D6BA-0AB078CB4A59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216E9788-ED4E-C967-AD18-EB76BB3D16B8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8DDFF2D-5E30-8294-2F05-E8843B30EA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7BAFCC08-0A73-5856-8291-D1E61C28E68B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6AF4F1B5-F34C-4C5F-36F5-380F505353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7D7C5E15-A92F-770C-1BF7-B793E593B7A0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5EBD8E5B-86E8-3D92-1FAE-9621624792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66295A4F-5D24-15EF-46A0-65EAB76C46EA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8507C244-4884-5810-11C3-0CCC85F51E9E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25984848-5571-DF10-4E14-3FF352581647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84F8F9E-A156-F5FF-AE08-38EB23F23FD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284266E2-86B1-8EF4-6497-87AB199E461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7CC45C2-AB72-7B99-F356-69A08DF2D322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F332476F-5614-B870-AD81-AB6912F5A7D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346DE3D-AC05-86BB-2BD5-F2BC1BF3FD57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D4EB8C39-0821-DD44-9CD4-A33E4544EF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ACFD4C8B-F30E-5A44-F455-EFFD3E9A23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3799FEB2-6916-0F2C-48C4-3D91E0DB7612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8487C192-C3AB-8E7C-7DD4-490D1F729994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11A506C-6719-3246-AF7C-F6112766304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961C9E4-85B2-EF5E-2F94-7D7C5D01ECA2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FB634C7-1230-1BD1-50C4-E2B42BDB578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708128-356D-979F-1BCE-2C4C5569DC82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6ED41F8-E051-FE3E-4F9D-A7EB26A54D9A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62172EE-BF18-68D9-C243-DDF3E1817735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B40ED0C-AFF0-3213-82AF-1C3DDEBEE78B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BE048BE-E52C-505F-61CE-3CD78419A4D5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94E967F5-E0C2-0185-FE25-2AA5AD016919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F53FAD75-887B-CE65-C8BE-E2EED850E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034DFC22-AF3F-422E-3DB1-9F39D102B90C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38318ED1-2BA2-2A76-084D-F2E6E8EDFB3B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35FCCB38-B915-1DE0-C66B-1205F7D5B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6EC98626-7F6C-0DDA-DCCC-8E711A2D9761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CDF9EB3-9A5C-E8D1-831B-3ED3BE233C1F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69D2393D-2B1F-A11A-1D52-ACA3AC0EAE22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54789309-6CFC-6730-8CA4-7C97D4127575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1EE150C-3167-2EF7-C2D2-187C5793878B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A0FD048B-BDFC-E761-AC2D-FDE09AEA6A8E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0B2AE25C-0326-1621-75D9-E6D1C414880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2D9A783C-DEB6-4674-A07D-550051448D8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0E1E2255-FE86-BE37-69EA-756A35C3342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D37D4B7-FBD3-D427-6055-CDBA13C42DF7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0996BB13-FE93-D0D6-51B0-F4F8D911A497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3F5F9D0D-D902-C2B7-01C6-C6D82BAC9C1D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C269AF02-D314-0F2A-5073-33BF455C2EBF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568DF135-E516-40F9-A01F-2C8255A5E5A2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80EFB47B-34A9-A861-B98B-7098B4CABEB2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219F94D-05B0-2548-F2B9-3FC1A73D7A79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B3A7DA78-62CE-61DC-5645-D86C84292D70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74BBE8B6-CA35-C333-ACB6-890E6FF8D0CC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6CBCA440-8CC4-E65E-97B4-6B955F1867A0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0B2B2FF2-26E4-38F3-21B3-501C61CB5846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601630CC-A228-9FE6-1D9D-21746B47FD16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A428A89-6668-7A10-25DB-DB435885C3C7}"/>
              </a:ext>
            </a:extLst>
          </p:cNvPr>
          <p:cNvSpPr txBox="1"/>
          <p:nvPr/>
        </p:nvSpPr>
        <p:spPr>
          <a:xfrm>
            <a:off x="5368601" y="3049945"/>
            <a:ext cx="34673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Ser la consultoría de referencia en recursos humanos, reconocida por nuestra innovación, precisión y compromiso con la excelencia.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Nos esforzamos por transformar la manera en que las empresas desarrollan su talento, haciendo que la profesionalización y el crecimiento sean accesibles. A través de soluciones tecnológicas y enfoques estratégicos e innovadores, impulsamos el éxito de nuestros clientes y la evolución del talento humano.</a:t>
            </a:r>
          </a:p>
        </p:txBody>
      </p:sp>
    </p:spTree>
    <p:extLst>
      <p:ext uri="{BB962C8B-B14F-4D97-AF65-F5344CB8AC3E}">
        <p14:creationId xmlns:p14="http://schemas.microsoft.com/office/powerpoint/2010/main" val="334349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F41E0-5C67-A535-9C72-1B5192210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FB4847-1B40-7884-C23F-7EB5A09DB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68F604-3601-7B91-1104-C01D4D6352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F85563F3-122D-4F58-A11A-E7BC3F7736B4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2A6CD-75A5-FC0B-02B5-BCAC610779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15F445E2-CCF2-8843-19A6-F12DE7DD628A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A8AB4A8-5970-9679-C115-80FD6D251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6CE1630-9613-CAB3-AE2A-0322D20CC6CC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066A190B-1244-0A60-7202-555BD45E3040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0B4D9C9-3DA3-871D-D0BD-410222BBE1CB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A11B990B-FC29-562D-D6F6-B08AF67BF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87FA20B9-3A09-0893-3E1C-524E641DBEDD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EC712203-3CAC-26B3-E67E-3926F8A6B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21D5CB6-630A-28B2-A1C9-D888C1128246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C2C21AB3-2DC2-F739-A7C4-03B8352EC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8B78D74-4DE8-8575-2407-6A10FF7EE0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8519E85-197C-70CA-2447-4294E48ECD0D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151E5455-973D-A3A4-CF3D-DF8896E4455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F517787-3BCA-3583-B77B-DADEB091AEAB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E537876-39C0-6118-F4AD-756BC82C5602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594D08B4-32BF-4325-56C8-662686156326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F7759AE8-9C64-F905-40CE-6831C3E4807C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8E5CA70-FF17-16DF-9673-F14B4B436BB3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632A7C4-FC80-E360-DD72-1753994BB6F2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682B4F2-CFF4-B7AE-086D-044D6A0B49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DFB1939-6D0E-85D7-C188-3BFFFE432B19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0E09F9E-E5CB-CA75-C995-17D589EF8F9B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F5209D37-588A-22FC-7FF6-326804D6958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1261F6F-196A-ABA0-82E7-359A205F796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59D7A08-365B-3E2A-02CF-07133A7F6376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6E74083-E9D5-17A0-7994-72C5D22DAB01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D78C15A-F169-4F00-6824-1408E535D79A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B189E24-1407-74E7-0870-84D5B26139BE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728B3668-EB33-3F96-C9B1-725B5962AEA8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C0F8AC1-F13F-AF7C-3455-E93F03048CB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D86EA8A-D123-B1BD-64C6-2754C1CC9EA4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33A9174E-C26D-309D-D6F1-085605FD6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22797693-166B-A785-B96F-EE6425FC23A5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6E8FE746-4C97-6F24-2DA3-A06B071481E4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73C09CD7-4CBF-D3AC-A1C9-97A637E30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E9F90A3-0D43-6AC1-9D1A-039D1F2534AC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40B2E3B7-63C2-3E14-BE64-3E97AD604F2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700F92A5-3305-02FB-5545-52F8E9BF704A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FAB272D9-346C-1168-3EF4-494B2893CDB5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9AE5D259-53DE-D730-7FD6-98888630F314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90BAF60-0F25-083B-A404-FE77EB51E15F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950151AD-8E70-9604-4B05-668165C4254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DBC72B52-25D7-53B7-0D93-93613C6C6B7F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A49327EA-03E3-D715-81C8-C9BE8216C0EA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EDCB89FB-8596-BCDA-5F50-83BA85172F23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27895E39-4AA1-D9E6-9FF4-30CEBB182F59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F43C9406-ACAE-FC98-3257-03FF6F9599E7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3ADB55CB-D501-D2D9-4CA2-4D394D24521A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C21CBF51-47A5-1797-4467-E8BFD1C1E4C5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55AAD2CD-868C-7E2F-2505-1653C30CCE36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846C999-9E33-5E0D-45A8-595E0B30CC51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122229EA-B084-AB7D-8E91-9B0FC752A11B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FC15C287-9EEC-224B-89B4-1353FEE45FBC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28F4C312-44CE-503D-34F1-06B0A3F9A0C0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D8E4E628-AC8E-6FBC-D016-3830F1AAF62C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09C556E-8BCD-8448-723E-188D15B56DB7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A0C9591C-B8FD-907F-ABE5-9CB16ADA45D6}"/>
              </a:ext>
            </a:extLst>
          </p:cNvPr>
          <p:cNvSpPr txBox="1"/>
          <p:nvPr/>
        </p:nvSpPr>
        <p:spPr>
          <a:xfrm>
            <a:off x="5427285" y="3579152"/>
            <a:ext cx="355245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Excelencia: </a:t>
            </a:r>
            <a:r>
              <a:rPr lang="es-ES" sz="1400" dirty="0">
                <a:solidFill>
                  <a:schemeClr val="bg1"/>
                </a:solidFill>
              </a:rPr>
              <a:t>Nos involucramos con la calidad en cada servicio y producto que entregamos.</a:t>
            </a: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Innovación: </a:t>
            </a:r>
            <a:r>
              <a:rPr lang="es-ES" sz="1400" dirty="0">
                <a:solidFill>
                  <a:schemeClr val="bg1"/>
                </a:solidFill>
              </a:rPr>
              <a:t>Adoptamos tecnología de vanguardia para ofrecer soluciones eficientes y competitivas.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Responsabilidad: </a:t>
            </a:r>
            <a:r>
              <a:rPr lang="es-ES" sz="1400" dirty="0">
                <a:solidFill>
                  <a:schemeClr val="bg1"/>
                </a:solidFill>
              </a:rPr>
              <a:t>Construimos relaciones de confianza basadas en resultados</a:t>
            </a: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Precisión: </a:t>
            </a:r>
            <a:r>
              <a:rPr lang="es-ES" sz="1400" dirty="0">
                <a:solidFill>
                  <a:schemeClr val="bg1"/>
                </a:solidFill>
              </a:rPr>
              <a:t>Brindamos diagnósticos, estrategias y resultados con el más alto grado de exactitud.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Ética: </a:t>
            </a:r>
            <a:r>
              <a:rPr lang="es-ES" sz="1400" dirty="0">
                <a:solidFill>
                  <a:schemeClr val="bg1"/>
                </a:solidFill>
              </a:rPr>
              <a:t>Actuamos con integridad y transparencia en cada interacción con nuestros clientes.</a:t>
            </a:r>
          </a:p>
        </p:txBody>
      </p:sp>
    </p:spTree>
    <p:extLst>
      <p:ext uri="{BB962C8B-B14F-4D97-AF65-F5344CB8AC3E}">
        <p14:creationId xmlns:p14="http://schemas.microsoft.com/office/powerpoint/2010/main" val="5496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DE6F-4D55-A2E9-73E8-7F3942A78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901066-D04C-8F7F-E902-5BCBA65E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7907A4-E44D-9501-F500-F34CB7A53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DA29D3E1-CEE6-7EB2-8581-6EC93A3CD916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8ED95-B185-3F4F-3844-1EF3020A3D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C4D4C2CA-E3DF-9134-89BB-6862A2E3D41B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79CE27-55BB-E440-9F08-E3EEEB61F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23C5A237-E5C5-642A-B80A-4E342032D4DA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8176A5F-B138-F0EC-B7FE-50284861665D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F1934D0A-FF24-1452-E5A8-32928137F100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B77F4F6-4103-2182-12F1-974AA3DD47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436CB82-409D-F642-41A6-44B658CBAEAE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2979385B-97F2-93FB-464A-76D3F5112D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DD4301B1-35CB-11A3-4A4D-AFD3492F50C8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7975D455-EA51-8BFB-FE86-A6D07C5505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F13607FA-B054-98E4-75B5-D0B4502956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720D008E-E6AC-5933-95F3-2365EBE1C41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402147F8-FB4E-53C2-2851-B5246EEF3F2C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217D7D38-A813-23A3-2C3E-FA037A54FCAD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3F28AF2-CF3B-AF8B-E64F-46E02AA3ED12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3BF3A90-8E2A-AEC2-8A8A-E3B16E4A521A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138736F8-CF6E-B937-97A3-7E1563B95CA9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CA59FEE-1869-CF0E-6E21-7ACFAA0DDE88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5D345C7-4A1F-A515-7D31-210682C946DD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209A3F59-6222-D333-CE68-17F9317855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80936716-7619-4CB0-18B2-3DA70354A10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23F7A107-F6C2-16C0-D06F-5B2D11629BE3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15F7B57-842E-3C4D-28FE-2669CE07496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8902F966-0DA8-2DE8-E358-CC76D6BF14E8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9DDCDC1-7F2A-4207-AF96-A180DA2443FD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49E204-0E73-F12B-E146-3BB17D285323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DC0759C-82E5-74AF-B4E8-808174949464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89B81A5-4D4E-754C-C5E3-5E499FA6B098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4AEC27D-3603-6A37-7C7D-605013017331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DE0BB9-F3B2-3D81-6426-F12CEC30F4F6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74C7C855-E733-A0DF-3191-F958C59E5B9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DDEB790C-B199-D89F-48E5-54E3F4202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B181B808-6C55-EDF1-DCDA-13FF470D2DE0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5A298870-AC24-12F7-8D23-D2DB03D20C5E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7E7674E4-3603-7F0C-F312-D1F9D5C33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424B5AC-82D2-6D99-91FE-A9D8669D3184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9CCDAFD-10AF-3ED8-D317-F3B513827D3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D71592A0-7588-B64E-2D95-DCF5C35B38FE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29668D4E-4D10-2392-DBE4-E10FF889C6C7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2D0C26A-5988-9027-D163-091CD9E4188F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315E1946-2ACE-8E51-399C-CB257D0EC307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891A1323-0142-C71E-C011-52305D6C029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BE1CD266-09C3-0A2C-3A0C-1F87CBDB04E9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2B04307C-B15C-5FE8-765B-E2705DE09FC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83D2FBA9-4C96-9B66-C173-553FAACE20F2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3C72340D-0857-DE73-72A7-2666F096E7A7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8E42DCEB-1AF1-50AA-0987-92C92831E34B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12C6BF71-A5D3-28D8-56F2-171EE8A7C801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41C33BFD-A048-2C93-EC79-9399C0FFDE29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B10FEDF-2056-E707-17DD-6EC3A75352CD}"/>
              </a:ext>
            </a:extLst>
          </p:cNvPr>
          <p:cNvSpPr/>
          <p:nvPr/>
        </p:nvSpPr>
        <p:spPr>
          <a:xfrm>
            <a:off x="4739366" y="1092197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50E2E32-0F51-08B6-C5C8-05E50079AE82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C098706-FF4D-65E8-227D-1829DF71205B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00000000-0008-0000-0000-000065000000}"/>
              </a:ext>
            </a:extLst>
          </p:cNvPr>
          <p:cNvSpPr/>
          <p:nvPr/>
        </p:nvSpPr>
        <p:spPr>
          <a:xfrm>
            <a:off x="3107891" y="2680891"/>
            <a:ext cx="6729251" cy="4283582"/>
          </a:xfrm>
          <a:custGeom>
            <a:avLst/>
            <a:gdLst/>
            <a:ahLst/>
            <a:cxnLst/>
            <a:rect l="l" t="t" r="r" b="b"/>
            <a:pathLst>
              <a:path w="8335118" h="5552307">
                <a:moveTo>
                  <a:pt x="0" y="0"/>
                </a:moveTo>
                <a:lnTo>
                  <a:pt x="8335118" y="0"/>
                </a:lnTo>
                <a:lnTo>
                  <a:pt x="8335118" y="5552306"/>
                </a:lnTo>
                <a:lnTo>
                  <a:pt x="0" y="55523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00000000-0008-0000-0000-000066000000}"/>
              </a:ext>
            </a:extLst>
          </p:cNvPr>
          <p:cNvSpPr/>
          <p:nvPr/>
        </p:nvSpPr>
        <p:spPr>
          <a:xfrm>
            <a:off x="3096560" y="2455632"/>
            <a:ext cx="2459234" cy="874352"/>
          </a:xfrm>
          <a:custGeom>
            <a:avLst/>
            <a:gdLst/>
            <a:ahLst/>
            <a:cxnLst/>
            <a:rect l="l" t="t" r="r" b="b"/>
            <a:pathLst>
              <a:path w="4426176" h="1612638">
                <a:moveTo>
                  <a:pt x="0" y="0"/>
                </a:moveTo>
                <a:lnTo>
                  <a:pt x="4426176" y="0"/>
                </a:lnTo>
                <a:lnTo>
                  <a:pt x="4426176" y="1612638"/>
                </a:lnTo>
                <a:lnTo>
                  <a:pt x="0" y="16126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69762" t="-105740" r="-30106" b="-138866"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00000000-0008-0000-0000-000069000000}"/>
              </a:ext>
            </a:extLst>
          </p:cNvPr>
          <p:cNvSpPr/>
          <p:nvPr/>
        </p:nvSpPr>
        <p:spPr>
          <a:xfrm>
            <a:off x="2975287" y="4540699"/>
            <a:ext cx="2178322" cy="743958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66129" t="-6664" r="-52921" b="-379534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00000000-0008-0000-0000-00006A000000}"/>
              </a:ext>
            </a:extLst>
          </p:cNvPr>
          <p:cNvSpPr/>
          <p:nvPr/>
        </p:nvSpPr>
        <p:spPr>
          <a:xfrm>
            <a:off x="7263024" y="3871933"/>
            <a:ext cx="2274812" cy="727394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5085" t="-283333" r="-82229" b="-21833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00000000-0008-0000-0000-00006B000000}"/>
              </a:ext>
            </a:extLst>
          </p:cNvPr>
          <p:cNvSpPr/>
          <p:nvPr/>
        </p:nvSpPr>
        <p:spPr>
          <a:xfrm>
            <a:off x="6347785" y="1838357"/>
            <a:ext cx="3130550" cy="1543050"/>
          </a:xfrm>
          <a:custGeom>
            <a:avLst/>
            <a:gdLst/>
            <a:ahLst/>
            <a:cxnLst/>
            <a:rect l="l" t="t" r="r" b="b"/>
            <a:pathLst>
              <a:path w="4828678" h="2609180">
                <a:moveTo>
                  <a:pt x="0" y="0"/>
                </a:moveTo>
                <a:lnTo>
                  <a:pt x="4828678" y="0"/>
                </a:lnTo>
                <a:lnTo>
                  <a:pt x="4828678" y="2609181"/>
                </a:lnTo>
                <a:lnTo>
                  <a:pt x="0" y="260918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00000000-0008-0000-0000-00006C000000}"/>
              </a:ext>
            </a:extLst>
          </p:cNvPr>
          <p:cNvSpPr/>
          <p:nvPr/>
        </p:nvSpPr>
        <p:spPr>
          <a:xfrm>
            <a:off x="7779355" y="4880869"/>
            <a:ext cx="1866279" cy="667175"/>
          </a:xfrm>
          <a:custGeom>
            <a:avLst/>
            <a:gdLst/>
            <a:ahLst/>
            <a:cxnLst/>
            <a:rect l="l" t="t" r="r" b="b"/>
            <a:pathLst>
              <a:path w="3774632" h="1154593">
                <a:moveTo>
                  <a:pt x="0" y="0"/>
                </a:moveTo>
                <a:lnTo>
                  <a:pt x="3774632" y="0"/>
                </a:lnTo>
                <a:lnTo>
                  <a:pt x="3774632" y="1154593"/>
                </a:lnTo>
                <a:lnTo>
                  <a:pt x="0" y="115459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53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5F87-912C-92AF-2C64-689A82169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CA74651-9B44-3CA1-020D-2A3B343D9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77C5B1-355A-8183-DE08-7B406799B3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63CAE699-3E21-2D37-3098-81EDDF790D3E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4B69C6-47B0-196A-633A-78ECCA173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490BB8EC-15FF-D6E2-C5D8-E382CC8610E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30F11E-1563-AB18-1D2E-78204E6665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A7FAB7A9-1A0C-ACD9-8307-28A78168F11E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6D279BA-1297-3512-1C09-A6518D9A3477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E75B65A-CCA4-8849-3F92-45BD44DDAA35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5B14E822-E7DD-A545-B6C5-BD03BAB15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B88B831-4F89-85DE-48B1-3EF4A08F115C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464CD68A-1127-4BD8-F920-84F7923951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9C8756F-75A3-92B0-9EF2-ECB0404A3F3C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8CF7B8F7-73CE-8275-E8A3-D596BD9A5B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DAB56755-999F-A224-B2FC-FC5B34A818F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960F5FE-07D6-7C09-FE5B-C66BDC6582BA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00781E2-71ED-A402-C650-786C8F128C53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BE0C4433-630A-C991-6C2D-835940FAA703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3511B8B4-C2F0-D387-9480-F4860B5EB3D8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BDCEA3AF-7567-8383-A459-AD1E64BEF53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B0320818-852B-6F2D-3254-145ABBABE257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4E0CBC1-1810-0A8E-36E9-BECAC204519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B08FA45-F292-4D9F-5DB5-2FF98FAB1FE7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F9ECCFE0-E0CC-A3FB-95F7-1AB758FEB1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197399C0-0977-22B0-B918-BAA5D9212766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0A0DC711-003B-7B7A-1BA3-5868FC2468DE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B89D51C-09C3-1C4D-2E63-1C145689B234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C745069-5385-DF1B-FE51-D47BD51A0813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DF53861-24A8-005A-94F2-4E34F6F5565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A472006-9FEE-3492-C722-5BAF6FF03A26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ACA9231-3E87-3BC6-9687-05E4A720B44C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ECFCD97-D703-B8BE-A1C5-B7F162880CCF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AF01B90-E0BD-6617-BD63-743A7CB49BC9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9964177-561C-0424-0B3D-65B4565D3614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628AC36F-2A63-32F9-AADF-277B6C05922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D72298BC-CE33-7430-3449-B9EB2526A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8CA3C6F-2E76-B9B2-6450-054903DB04D5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72C7BD63-97F8-1D1D-3FE9-99153AEBE18B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AE35E6B8-550E-2A5E-A875-54B8BB7F1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86D1FE21-2BE4-8898-E511-C1F09E2DB989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002B5BB-FB7A-74DA-D618-935D6A2D331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68483D67-EA3A-C7F5-FD12-E825259F9BA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0EA6806A-91CD-0F4D-7B88-FFD6E4043C2A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AFEA2340-571A-1B85-EB2F-7D23B27AF0DE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9F059B32-34D7-3295-A7A6-DE1B9EFE9CFE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C8A6422-040E-F48F-991C-08A72C29A701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619E1395-D736-30B0-7E01-5BCBC813B561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043B7782-DA3B-9580-641C-7AC4BE9870A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7627925-BFFF-D6D8-A166-2F91396784A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2D33951A-D7DF-8AAB-4DF5-FDA4C1F0E78C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78A13B91-1E08-5A34-2881-38052B3811E2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E522560C-C857-577D-F67D-F130B6E22817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45E9B2D0-A7A4-BD5B-F9EB-7BA0E4CEC5B2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EFB4326-C418-1ABB-6FAA-A66ACDBF0018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3B82B6BE-1767-1729-C030-A046513102B4}"/>
              </a:ext>
            </a:extLst>
          </p:cNvPr>
          <p:cNvSpPr/>
          <p:nvPr/>
        </p:nvSpPr>
        <p:spPr>
          <a:xfrm>
            <a:off x="2916296" y="1613642"/>
            <a:ext cx="6729251" cy="700173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876CDC3F-F184-40AB-BD14-D45F93453890}"/>
              </a:ext>
            </a:extLst>
          </p:cNvPr>
          <p:cNvSpPr/>
          <p:nvPr/>
        </p:nvSpPr>
        <p:spPr>
          <a:xfrm>
            <a:off x="2920208" y="1613642"/>
            <a:ext cx="6749319" cy="70017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05677B8-7A94-C780-C2DF-E1836C390E42}"/>
              </a:ext>
            </a:extLst>
          </p:cNvPr>
          <p:cNvSpPr txBox="1"/>
          <p:nvPr/>
        </p:nvSpPr>
        <p:spPr>
          <a:xfrm>
            <a:off x="5469103" y="1728967"/>
            <a:ext cx="4136685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Impulsa tu equipo con un reclutamiento más preciso, ágil y estratégico.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En FORMHA, combinamos tecnología y metodologías avanzadas para atraer, identificar y seleccionar talento de alto potencial.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Plataformas digitales e inteligencia artificial</a:t>
            </a:r>
            <a:r>
              <a:rPr lang="es-ES" sz="1400" dirty="0">
                <a:solidFill>
                  <a:schemeClr val="bg1"/>
                </a:solidFill>
              </a:rPr>
              <a:t>: Utilizamos herramientas especializadas, para optimizar la búsqueda y selección de candidatos.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Entrevistas estructuradas y por competencias</a:t>
            </a:r>
            <a:r>
              <a:rPr lang="es-ES" sz="1400" dirty="0">
                <a:solidFill>
                  <a:schemeClr val="bg1"/>
                </a:solidFill>
              </a:rPr>
              <a:t>: Aplicamos diversas técnicas, como entrevistas iniciales, por competencias, modelo SMART y entrevistas profundas para evaluar habilidades, experiencia y valores.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Evaluaciones psicométricas: </a:t>
            </a:r>
            <a:r>
              <a:rPr lang="es-ES" sz="1400" dirty="0">
                <a:solidFill>
                  <a:schemeClr val="bg1"/>
                </a:solidFill>
              </a:rPr>
              <a:t>Medimos aptitudes cognitivas, rasgos de personalidad y estilos de liderazgo para garantizar el ajuste ideal al puesto.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 err="1">
                <a:solidFill>
                  <a:schemeClr val="bg1"/>
                </a:solidFill>
              </a:rPr>
              <a:t>Assessment</a:t>
            </a:r>
            <a:r>
              <a:rPr lang="es-ES" sz="1400" b="1" dirty="0">
                <a:solidFill>
                  <a:schemeClr val="bg1"/>
                </a:solidFill>
              </a:rPr>
              <a:t> Center:</a:t>
            </a:r>
            <a:r>
              <a:rPr lang="es-ES" sz="1400" dirty="0">
                <a:solidFill>
                  <a:schemeClr val="bg1"/>
                </a:solidFill>
              </a:rPr>
              <a:t> Implementamos dinámicas grupales, simulaciones y ejercicios de toma de decisiones para evaluar el desempeño real en situaciones laborales.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Estudios socioeconómicos digitales: </a:t>
            </a:r>
            <a:r>
              <a:rPr lang="es-ES" sz="1400" dirty="0">
                <a:solidFill>
                  <a:schemeClr val="bg1"/>
                </a:solidFill>
              </a:rPr>
              <a:t>Realizamos verificaciones detalladas mediante plataformas digitales para confirmar antecedentes laborales, referencias y nivel socioeconómico, asegurando procesos confiables y ágiles.</a:t>
            </a: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6B0134A7-6111-5648-F799-5F313C4FD613}"/>
              </a:ext>
            </a:extLst>
          </p:cNvPr>
          <p:cNvSpPr/>
          <p:nvPr/>
        </p:nvSpPr>
        <p:spPr>
          <a:xfrm>
            <a:off x="3041926" y="1675910"/>
            <a:ext cx="2459234" cy="874352"/>
          </a:xfrm>
          <a:custGeom>
            <a:avLst/>
            <a:gdLst/>
            <a:ahLst/>
            <a:cxnLst/>
            <a:rect l="l" t="t" r="r" b="b"/>
            <a:pathLst>
              <a:path w="4426176" h="1612638">
                <a:moveTo>
                  <a:pt x="0" y="0"/>
                </a:moveTo>
                <a:lnTo>
                  <a:pt x="4426176" y="0"/>
                </a:lnTo>
                <a:lnTo>
                  <a:pt x="4426176" y="1612638"/>
                </a:lnTo>
                <a:lnTo>
                  <a:pt x="0" y="16126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9762" t="-105740" r="-30106" b="-138866"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271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7D245-2957-AA16-D8EE-C15CD659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8D9F771-00C7-0C1F-2D4C-DA0441878E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382BC1-895E-ED9A-F04F-8A031EA284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AA4C10FE-B2F2-55D4-3801-46AA0607852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1D3DA0-5B1D-E74A-DC11-683F62C3EF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350AF9F-5CEB-62C0-76C3-81BF6165B16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1375EBD-D846-8839-59FE-6F49F4401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E4CDF9D-E6E0-E617-B945-F3CF2C54388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F44C4BD1-0C5A-C837-CDDF-260DA3F77825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58920C94-70AD-81FF-DAA2-746189747204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6D37A988-EF53-6843-04C3-22E690A6A1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84B3DBB-9ABC-FEE7-8BF7-890F5E31BD2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297DF901-DC65-930C-C213-C112D87F3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07FAC731-59E1-26DC-CFD5-3B8874F9D801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273F30C3-3C83-263B-2B10-147923336F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57F7A56-9DB7-DCD5-28AE-5E4734F8C9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A0B7ED60-002C-A656-6DDA-67BAA1AB7620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FDF63D7E-FBC7-F4AA-49A8-7E89B0672AE4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8DC1D832-5DA9-1BBD-E208-102E8FB140C5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00CB530-D7A6-0B2C-70B6-2C3DFFADF211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EAEAC79C-82AF-0F26-5423-55C8C290A8C8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F71E203-D734-0BC7-4D75-25FFA554155A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89384510-2128-0BAB-A573-1CBD8DEB34D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DEFA1D80-F652-92D7-F284-E92EA64845C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26FFF46D-EB20-3E4B-5593-DBA25ED268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69F19CEF-81CF-3DE2-C705-342943E7C6BB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23EEA84-4C61-5C1C-32E3-3B3A7C8B7162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751B970E-8CA8-762B-24B3-95FA747A153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D8EF7BA-6857-1758-4438-BEB5424588EA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EE8C01C3-1C7E-4885-1D8F-9BC6CB9FBC29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2CD76C8-47D5-3AEE-6A32-137D01EBB855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B0B84D4-FECC-CC0F-89CD-51C08D5AB1B4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BC1B50C-C865-5DD9-5062-1610D088FF46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1EA5C34-4BC9-C185-668B-804B19F53D29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DECBD26-5B2B-227A-E2C9-1075057ED91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7F2033B7-4313-3180-3B74-FCDD275A8170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24940A9F-D68C-6FE1-9D31-B8153E222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510EC86-4381-D6C4-7C02-D0FE52AE538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B9AEEA9-CC07-4644-47C5-7AF2E0D8B1CC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AE12482B-E5EB-6A7C-D0F3-F152B6350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939FA3D3-824F-5730-5811-8C9E77A967E0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7E2182E7-A12A-43DF-A590-899EA1DE643E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A3AFAEF7-8132-4FB5-46D1-E7AEBBF73655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BF4E594C-CBA5-B575-7BB0-B0DF27F707ED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BE803582-0F81-8F01-7463-03BD6DDA868A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D8523CF-1D1F-7CE8-2430-964328D554B3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676F953B-526B-86DF-1929-455D8F273B81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FF1376A-E1C3-D5E8-9D9F-5B9D64C55D8D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2A1402D8-632B-B8B6-CB94-844680F51B6C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2AFBAFA4-7449-6928-0BED-95187BC0B7CF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E8082B48-80E8-46F1-F242-66EDDCFA4B16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FACC29B4-45E8-0D3A-0720-AE7F34167250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A9B0837-250A-F454-7BD8-4FA4C44D15A3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EC3C257-CC32-7407-793E-F819F6935F1D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874DCCEC-2832-58E8-969D-FEE8577C1B15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76B0D68-33A5-1A88-BD32-283D179E32F4}"/>
              </a:ext>
            </a:extLst>
          </p:cNvPr>
          <p:cNvSpPr/>
          <p:nvPr/>
        </p:nvSpPr>
        <p:spPr>
          <a:xfrm>
            <a:off x="2916296" y="1613642"/>
            <a:ext cx="6729251" cy="698444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BA1451AA-C0C5-42E0-634C-7C7877BE19D2}"/>
              </a:ext>
            </a:extLst>
          </p:cNvPr>
          <p:cNvSpPr/>
          <p:nvPr/>
        </p:nvSpPr>
        <p:spPr>
          <a:xfrm>
            <a:off x="2899509" y="1589483"/>
            <a:ext cx="6749319" cy="69844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176EAA-524A-CE6C-267F-2D3283EC4E86}"/>
              </a:ext>
            </a:extLst>
          </p:cNvPr>
          <p:cNvSpPr txBox="1"/>
          <p:nvPr/>
        </p:nvSpPr>
        <p:spPr>
          <a:xfrm>
            <a:off x="5286436" y="1719317"/>
            <a:ext cx="4290955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sz="1400" dirty="0">
                <a:solidFill>
                  <a:schemeClr val="bg1"/>
                </a:solidFill>
              </a:rPr>
              <a:t>Impulsamos el desarrollo de habilidades como clave del crecimiento empresarial, promoviendo una cultura de aprendizaje, en donde cada colaborador asume un rol activo en su evolución profesional</a:t>
            </a:r>
          </a:p>
          <a:p>
            <a:pPr>
              <a:buNone/>
            </a:pPr>
            <a:endParaRPr lang="es-ES" sz="14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1400" b="1" dirty="0">
                <a:solidFill>
                  <a:schemeClr val="bg1"/>
                </a:solidFill>
              </a:rPr>
              <a:t>Cómo lo hacemos</a:t>
            </a:r>
          </a:p>
          <a:p>
            <a:pPr>
              <a:buNone/>
            </a:pPr>
            <a:endParaRPr lang="es-ES" sz="1400" b="1" dirty="0">
              <a:solidFill>
                <a:schemeClr val="bg1"/>
              </a:solidFill>
            </a:endParaRPr>
          </a:p>
          <a:p>
            <a:r>
              <a:rPr lang="es-ES" sz="1400" b="1" dirty="0">
                <a:solidFill>
                  <a:schemeClr val="bg1"/>
                </a:solidFill>
              </a:rPr>
              <a:t>Análisis de necesidades:</a:t>
            </a:r>
            <a:r>
              <a:rPr lang="es-ES" sz="1400" dirty="0">
                <a:solidFill>
                  <a:schemeClr val="bg1"/>
                </a:solidFill>
              </a:rPr>
              <a:t> Identificamos los retos específicos de tu equipo para diseñar programas a la medida.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Contenidos teórico-prácticos:</a:t>
            </a:r>
            <a:r>
              <a:rPr lang="es-ES" sz="1400" dirty="0">
                <a:solidFill>
                  <a:schemeClr val="bg1"/>
                </a:solidFill>
              </a:rPr>
              <a:t> Estructuramos materiales que combinan teoría con aplicación real.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Metodologías innovadoras:</a:t>
            </a:r>
            <a:r>
              <a:rPr lang="es-ES" sz="1400" dirty="0">
                <a:solidFill>
                  <a:schemeClr val="bg1"/>
                </a:solidFill>
              </a:rPr>
              <a:t> Aplicamos enfoques de vanguardia para maximizar el aprendizaje, tales como; </a:t>
            </a:r>
            <a:r>
              <a:rPr lang="es-ES" sz="1400" dirty="0" err="1">
                <a:solidFill>
                  <a:schemeClr val="bg1"/>
                </a:solidFill>
              </a:rPr>
              <a:t>Microlearning</a:t>
            </a:r>
            <a:r>
              <a:rPr lang="es-ES" sz="1400" dirty="0">
                <a:solidFill>
                  <a:schemeClr val="bg1"/>
                </a:solidFill>
              </a:rPr>
              <a:t>, Gamificación, E-learning y </a:t>
            </a:r>
            <a:r>
              <a:rPr lang="es-ES" sz="1400" dirty="0" err="1">
                <a:solidFill>
                  <a:schemeClr val="bg1"/>
                </a:solidFill>
              </a:rPr>
              <a:t>Blended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  <a:r>
              <a:rPr lang="es-ES" sz="1400" dirty="0" err="1">
                <a:solidFill>
                  <a:schemeClr val="bg1"/>
                </a:solidFill>
              </a:rPr>
              <a:t>Learning</a:t>
            </a:r>
            <a:endParaRPr lang="es-ES" sz="1400" dirty="0">
              <a:solidFill>
                <a:schemeClr val="bg1"/>
              </a:solidFill>
            </a:endParaRP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Nuestro Top10 de formación: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Liderazgo y gestión de equipos.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Desarrollo de up, </a:t>
            </a:r>
            <a:r>
              <a:rPr lang="es-ES" sz="1400" dirty="0" err="1">
                <a:solidFill>
                  <a:schemeClr val="bg1"/>
                </a:solidFill>
              </a:rPr>
              <a:t>soft</a:t>
            </a:r>
            <a:r>
              <a:rPr lang="es-ES" sz="1400" dirty="0">
                <a:solidFill>
                  <a:schemeClr val="bg1"/>
                </a:solidFill>
              </a:rPr>
              <a:t> y </a:t>
            </a:r>
            <a:r>
              <a:rPr lang="es-ES" sz="1400" dirty="0" err="1">
                <a:solidFill>
                  <a:schemeClr val="bg1"/>
                </a:solidFill>
              </a:rPr>
              <a:t>hard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  <a:r>
              <a:rPr lang="es-ES" sz="1400" dirty="0" err="1">
                <a:solidFill>
                  <a:schemeClr val="bg1"/>
                </a:solidFill>
              </a:rPr>
              <a:t>skills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Gestión del cambio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Transformación digital y competencias tecnológicas.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Metodologías ágiles y gestión de proyectos.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Servicio y experiencia del cliente.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Diversidad, equidad e inclusión.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Accesibilidad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Seguridad y bienestar laboral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Temas específicos y especializados en Capital Humano</a:t>
            </a:r>
          </a:p>
          <a:p>
            <a:pPr marL="341313" defTabSz="627063"/>
            <a:endParaRPr lang="es-ES" sz="1400" dirty="0">
              <a:solidFill>
                <a:schemeClr val="bg1"/>
              </a:solidFill>
            </a:endParaRPr>
          </a:p>
          <a:p>
            <a:pPr marL="341313" defTabSz="627063"/>
            <a:r>
              <a:rPr lang="es-ES" sz="1400" dirty="0">
                <a:solidFill>
                  <a:schemeClr val="bg1"/>
                </a:solidFill>
              </a:rPr>
              <a:t>Ya sea en capacitaciones, escuelas o universidades, contamos con experiencia en diversas estructuras</a:t>
            </a:r>
          </a:p>
          <a:p>
            <a:pPr marL="534988" indent="-193675" algn="just" defTabSz="627063">
              <a:buFont typeface="+mj-lt"/>
              <a:buAutoNum type="arabicPeriod"/>
            </a:pP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7F74CC9-2822-D7B4-C68F-4E0F5C175791}"/>
              </a:ext>
            </a:extLst>
          </p:cNvPr>
          <p:cNvSpPr/>
          <p:nvPr/>
        </p:nvSpPr>
        <p:spPr>
          <a:xfrm>
            <a:off x="3052200" y="1647674"/>
            <a:ext cx="2178322" cy="658063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6129" t="-6664" r="-52921" b="-379534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71312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7EB5F-BF22-F697-029B-F4465D58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700BC02-76F2-36CB-AE4A-7408CD27A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78D1E6D-A0C6-028C-70EB-7AE821719E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E6D5940F-C7FD-17CA-8DB2-E38558AAB34A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82DF23-D51D-A336-F39B-0C2D8B2D59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2BED788-DF3A-DB71-F1F6-9D06BB578542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0A811F6-7EA5-8C42-2D6C-809CC2D04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51A0120-D756-7598-FA1A-72C1DC9C39A2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AE657E9-B32F-D0A7-8F45-13370F479824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0A0A4663-D34C-D411-715C-4EC59635245E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E467CC01-3F09-FE7B-7446-B68BDCB18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16BAD0DE-4B60-DB7A-8E0B-3C087889071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8B21F76-5B10-8305-9161-3C14D65341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7430386-987C-F94B-EDC3-190477249713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626ADB3-610C-BE8A-402E-727BF2AEE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E8C92D7-8AB7-1C77-495F-8A49BECABA5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B27318B3-0F28-897A-66B0-F34DF50B54F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108DFFCB-9E49-0264-168E-DBBC8902C16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64C8172A-DE6F-4BC4-2D58-D3713116E623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F58B1F1-CA31-F7BE-C383-7BE2BE5F40BF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19712CEB-360D-3E48-4BD2-417C630F1C1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1580C6C0-C14D-92C7-DB8E-256B9AF445D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5A3FF87-AC08-70DB-5811-93932233DCED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0CD33A90-9D38-12AB-EB8B-855352C6169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AA5344CE-5101-C791-2698-218AE8746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B7DE214-7B6F-7CD1-A97D-D8355ED295B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3DFD146-2331-C3A7-828F-31F9254AEEB1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886ED98A-FFA6-169C-5932-F585351F198B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C079C99-FF9D-88D4-E73C-EBC911BAADDF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CDF1638B-E52E-A44F-95A6-84153599360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426DD6-BD1D-0052-8854-49CD9BACEAFD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0D94BE2-8B40-4E39-DD50-52F84059DC8F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39D91F4-D87B-F448-C33A-5BEAFD95A56C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4AF3A87-C775-647B-099E-96832FDED602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D434D1-26A8-9B5D-3205-DFF5AC49BB3C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E2754141-FDC8-B9BC-E6B9-7C7786A9B15F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F40615DF-C8FE-5054-5504-A7D8C8EF1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DCDA4FA2-1131-A84F-441B-67D8B145AC2B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FE697EB5-696E-62E4-4C90-521988A9C4F3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46D2D82F-CFAF-D9AB-BB4D-EFB993850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C6E3CBB5-EECE-C02C-B41B-A557E3C11B69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E82FB0E-4A1B-D9CA-5C04-9DD93BE371B7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B0536015-CFFC-554C-4B74-84E45767304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4EF752D6-85FC-1A4C-CB11-603165E813E2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1E2AEF29-B16A-8071-C5D5-1B882C5DEB29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9C1A876-0B46-D53A-BCF6-203F239F924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0EF165F-8D46-7FE7-E1CF-46A95E833683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39EC2E4E-6B07-C9C7-7549-1866D0356D13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97EEEE35-12EC-93E8-8C5A-958A6C100918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25BB39B-A93D-5E1E-9146-BD7E1F4A36B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C576AC79-449E-CC0C-D5A2-A647489AA391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1A54F613-9AC3-BE89-E4EB-6C1C639681BF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C988D249-6526-FA14-5857-E65EACCD76BF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BFC455A5-2108-8145-8BC8-2A2F0F959A1A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0CF30201-2FF1-5291-B883-71A8DB8ACE9B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D4CCA7E-CEF3-81C7-BAB2-230BF77A0B37}"/>
              </a:ext>
            </a:extLst>
          </p:cNvPr>
          <p:cNvSpPr/>
          <p:nvPr/>
        </p:nvSpPr>
        <p:spPr>
          <a:xfrm>
            <a:off x="2916296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9B515A91-2D4C-AF50-169F-02D5A18A00E7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AE4155-EDF8-CEF9-7F60-4EA4DB598C64}"/>
              </a:ext>
            </a:extLst>
          </p:cNvPr>
          <p:cNvSpPr txBox="1"/>
          <p:nvPr/>
        </p:nvSpPr>
        <p:spPr>
          <a:xfrm>
            <a:off x="5357624" y="1707095"/>
            <a:ext cx="412039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olidFill>
                  <a:schemeClr val="bg1"/>
                </a:solidFill>
              </a:rPr>
              <a:t>Convierte datos en decisiones estratégicas para impulsar el crecimiento de tu empresa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Transformamos la información en estrategias accionables. Nuestras soluciones se basan en la recolección y análisis de datos, utilizando herramientas digitales y metodologías estadísticas para generar diagnósticos precisos y planes de acción estratégicos.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Detección de Necesidades de Capacitación.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Evaluación de </a:t>
            </a:r>
            <a:r>
              <a:rPr lang="es-ES" sz="1400" dirty="0" err="1">
                <a:solidFill>
                  <a:schemeClr val="bg1"/>
                </a:solidFill>
              </a:rPr>
              <a:t>engagement</a:t>
            </a:r>
            <a:r>
              <a:rPr lang="es-ES" sz="1400" dirty="0">
                <a:solidFill>
                  <a:schemeClr val="bg1"/>
                </a:solidFill>
              </a:rPr>
              <a:t>, clima y  cultura.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Evaluación de Desempeño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Integración con la NOM 035-STPS-2018.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Intervenciones grupales e individuales de Desarrollo Organizacional (DO)</a:t>
            </a:r>
          </a:p>
          <a:p>
            <a:pPr marL="534988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5E3A6EF4-AB45-6F9B-5CD0-9968ADC9A448}"/>
              </a:ext>
            </a:extLst>
          </p:cNvPr>
          <p:cNvSpPr/>
          <p:nvPr/>
        </p:nvSpPr>
        <p:spPr>
          <a:xfrm>
            <a:off x="3304708" y="1684676"/>
            <a:ext cx="1866279" cy="618971"/>
          </a:xfrm>
          <a:custGeom>
            <a:avLst/>
            <a:gdLst/>
            <a:ahLst/>
            <a:cxnLst/>
            <a:rect l="l" t="t" r="r" b="b"/>
            <a:pathLst>
              <a:path w="3774632" h="1154593">
                <a:moveTo>
                  <a:pt x="0" y="0"/>
                </a:moveTo>
                <a:lnTo>
                  <a:pt x="3774632" y="0"/>
                </a:lnTo>
                <a:lnTo>
                  <a:pt x="3774632" y="1154593"/>
                </a:lnTo>
                <a:lnTo>
                  <a:pt x="0" y="11545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111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30C8D-E848-C361-3BED-9CDD9AAA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97419B-42AA-33C3-F19B-57DC5331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ED8781-D35B-9316-1C36-8A3E640BC7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3CD27BF4-9765-99C6-AAB1-60BD67A53E55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589F1-C621-3A00-954A-44E02BDF0D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E48F283B-A810-2FAA-706E-1E2A9B327405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65F6D24-BE9C-3C59-636D-9008E5E91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3B2C2DD7-8A9C-12B7-B219-AB0CD544DEC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CD40F8B-EBE2-FF12-86B3-50319C06218A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DB832E4-02EE-C3AE-9FE1-0F1B986924C3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C4D927A5-EB89-D498-3CF4-1E10265172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CAA4B9EE-6DF4-B787-90CF-2C487A380B6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6EA6878A-5C6A-4DC7-8FE5-0EDA2FCA0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EFE3F0B-C57D-9044-ACFD-3B2D62A580CA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674380E-2EA3-BBBD-5510-684D44E15C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F57D11C-8DF0-F425-B3E1-C3C0567FAAB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645CE44E-D6A4-854A-9E43-EE05968E9FAE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07E6AFCC-05B0-C9D0-3DE1-8FA5A9B5DE76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0B11C44C-8F43-4C43-A05D-39C403CDCB1F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BE5E189-823A-1F1D-B481-007B5DDF2D1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2E577A07-08EC-5ED3-38E0-375EB64EF486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2BF0A314-E763-9890-AC7E-932953DB1387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DA60E23-41C2-E00C-3EC5-A34A3409180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67F598F2-4B32-1BE1-EA2F-EC11708E1BF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48B969F2-17DF-0EDE-BE00-22A4964FD8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F052702-9BBB-2AA8-876D-65B1F55D2459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0358DDC-3489-534D-0DB0-1501B4D57083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A5ADF730-1459-6F46-DE2E-E0099DCFE81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4A42F6EB-F354-E180-F7CB-F7D0E408AA19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A9B6E6D-1DA3-9258-BAA1-1BA0CC786182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B1CE5C3-44C4-39E5-10E4-BBA02A535596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5C30AD1-A1D1-3B75-8EF5-249E5BB4C251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0E10913-0C02-1FEB-EBEF-3933C3C70A30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CCD7D3A-2248-45C0-7E08-0067F9756C80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2EFD82F-43BC-5058-D816-6893C86E9F6F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8A89AE12-0487-66E4-2746-AD81576C039D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10CF39EF-13A8-426C-37FC-722588199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0D9AFE6F-9013-99A1-D865-EF30C24A118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610CF32C-E7CD-BA63-FCD3-BB7B5FBFCF9C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5D7538AB-AA82-25E1-9B08-BA110CB0A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49FE427-F243-3E65-1C7A-D889500D3724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DF163D4-BD58-6B09-B3E6-38658F7BB1A9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FDA431F4-4D94-FC04-D67F-370910DD24AA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CF87CA74-33B1-9FE0-C80E-19D5F9147E09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F556DC9-225F-8E0D-EAD4-8D79E821FDA8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6ADEEAB9-CA1C-80F6-2242-27E5ECE8721C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5D487A55-FC0F-904E-49E4-CE4AF676708D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E43B711-868E-B54D-17BF-E648A57425F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D3FBDF94-8A4F-3467-CB9E-270D6DC6576B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CE243B20-EF64-EFF1-159A-BF64D7DCE300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C56D4346-1CD2-86FE-F7B4-58FF02800F4E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232D8DC3-FDC0-3908-D40D-4E2B95D48B76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2CA39ACA-2E4B-4481-0AC8-201FE3C88B7D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10F9C4EB-6BF0-DB1C-5D88-673A4E9DEDC6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9CBF09F-4F39-9543-99B1-6304DD4819BB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0FA5DF70-9317-EE01-BBE1-07DD1E1B128A}"/>
              </a:ext>
            </a:extLst>
          </p:cNvPr>
          <p:cNvSpPr/>
          <p:nvPr/>
        </p:nvSpPr>
        <p:spPr>
          <a:xfrm>
            <a:off x="2916296" y="1613642"/>
            <a:ext cx="7489984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7E749FE-E6FE-F92D-3A19-989EE2A08F4C}"/>
              </a:ext>
            </a:extLst>
          </p:cNvPr>
          <p:cNvSpPr/>
          <p:nvPr/>
        </p:nvSpPr>
        <p:spPr>
          <a:xfrm>
            <a:off x="2899509" y="1589484"/>
            <a:ext cx="7424987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406B91-43EF-672F-A21A-FFDF94A65A6F}"/>
              </a:ext>
            </a:extLst>
          </p:cNvPr>
          <p:cNvSpPr txBox="1"/>
          <p:nvPr/>
        </p:nvSpPr>
        <p:spPr>
          <a:xfrm>
            <a:off x="5861817" y="1728967"/>
            <a:ext cx="42087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dirty="0">
                <a:solidFill>
                  <a:schemeClr val="bg1"/>
                </a:solidFill>
              </a:rPr>
              <a:t>Prepara a tus líderes para afrontar los desafíos del entorno empresarial actual con estrategias que potencian su crecimiento y efectividad. En FORMHA, diseñamos soluciones para identificar, desarrollar y fortalecer el liderazgo en todos los niveles de la organización.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1400" dirty="0">
                <a:solidFill>
                  <a:schemeClr val="bg1"/>
                </a:solidFill>
              </a:rPr>
              <a:t>Nos especializamos en: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Mentorías de talento femenino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bg1"/>
                </a:solidFill>
              </a:rPr>
              <a:t>Assessment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Planes de desarrollo de talento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bg1"/>
                </a:solidFill>
              </a:rPr>
              <a:t>Nine</a:t>
            </a:r>
            <a:r>
              <a:rPr lang="es-ES" sz="1400" dirty="0">
                <a:solidFill>
                  <a:schemeClr val="bg1"/>
                </a:solidFill>
              </a:rPr>
              <a:t>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Programas de liderazgo especializado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6AC83C50-2D18-B51A-7AFB-7BC9F03119F8}"/>
              </a:ext>
            </a:extLst>
          </p:cNvPr>
          <p:cNvSpPr/>
          <p:nvPr/>
        </p:nvSpPr>
        <p:spPr>
          <a:xfrm>
            <a:off x="3371557" y="1695258"/>
            <a:ext cx="2076625" cy="1031116"/>
          </a:xfrm>
          <a:custGeom>
            <a:avLst/>
            <a:gdLst/>
            <a:ahLst/>
            <a:cxnLst/>
            <a:rect l="l" t="t" r="r" b="b"/>
            <a:pathLst>
              <a:path w="4828678" h="2609180">
                <a:moveTo>
                  <a:pt x="0" y="0"/>
                </a:moveTo>
                <a:lnTo>
                  <a:pt x="4828678" y="0"/>
                </a:lnTo>
                <a:lnTo>
                  <a:pt x="4828678" y="2609181"/>
                </a:lnTo>
                <a:lnTo>
                  <a:pt x="0" y="2609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12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0EAEB-0FF3-3F14-F413-D91E4D659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D6F67A-33DB-5DFC-BB95-435D083DDF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AD1796-A711-769B-966D-C2D2092A18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08E7904-CF0E-F89D-9214-F0AF0488F0F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2DB23-D450-0CFD-0E2C-B971D0B5E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B245644-19B1-942E-9ED1-6F05A8B46D41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FEE6D7-4B60-087A-B0A9-A2D3E272E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C3FFD44F-916D-3237-73C7-E11EC90A8A40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08D413-EB74-154D-C2D7-FDF798DF0F95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8E49519D-A70B-ADFE-3636-0B81E5F38E41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859A21CC-E775-DA5C-5918-87FF40A2C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5590C18-AC7F-2D45-FCC0-9B314ACDE1F1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71B6D482-EF4E-DD9B-8910-1D98E8A5AE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3B3A6C22-6E6A-521B-395E-BB31CA02B459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462811D3-7C2C-6B27-6ACE-B8EE0FC5CB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C0DF955E-5F86-4F02-9AD2-752584A49A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2DD10B20-BDBE-8AB7-5A3F-465632915420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EA59FAC-B3B2-315A-7288-9D7FE6A58146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B698C8F0-E42F-6D83-E10F-CB53499FF3ED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2ACD4D0-FC20-078F-AA03-AB47AD4CC698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0C6E2CA4-84D7-E900-0821-12C838CD2158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B7BA0E9-B24E-17F3-DA70-8DEFEA6686ED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95B927E-3724-1164-AAE2-D1E285830C90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FAE8B76-76A7-E6DB-33FB-517DC84C23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C787B66-DF4F-DED8-84F2-212E06E46F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523DE710-91E2-BECF-AA55-2AC78DFC1797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4EFF07A-F69B-F133-C457-2442C1BB6B35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1759A9A-F0FF-F652-2A62-D6C6A13AFAFF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740F292-851D-AF6E-DBB0-526191497A2E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763A00C-8041-003C-8910-8DAF6BE19E5D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761A27A-0FFC-61C8-4D7C-52A1665045B7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179EB7F-669F-D91E-C1E9-595F7CD8DCF6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CE3D1C8-F043-4DC6-C179-10EE2612A695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8121B5E-BA12-0CD8-6D12-4290C3F855F3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04E50DC-DD27-617A-6FBA-FB7A380C847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DC1E6CF7-A4BA-9AB0-AC8B-B49A7B74A6D3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8EA726C9-BE3B-13D7-9CDF-1F70155FB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FB66B76-A7A0-D736-E06E-9237038B00BF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780B6EA-86BF-6CF4-1B42-4265F80C8078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9054D4CC-410D-56CE-3479-DD0B457B1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7208B370-15B9-A5E0-5FCA-E237B8876195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48EF190-464F-2E44-CCDA-87C52839295C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D037D64D-D743-1FAE-F0A0-1A7E8DC6C361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945835C3-BDA8-8DCC-B667-91F3889B3321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52770B24-5B53-2862-54A9-4A3C56F9CDE7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7E078D1A-0E67-DB2C-FA4F-D654A086DE82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068CEB1C-6ADF-84F1-C00F-C7A3E08434F5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6921E973-5C4E-50C4-D0C5-312CC71D3808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B96F7937-6EC0-5F45-8595-EAD7D4F27E59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CB4CC0CC-B77D-BF50-E587-26C6D489813E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0E1364E3-0AE3-A3EC-C5E8-CF4D6E17A713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D696C288-8EB2-9843-821A-CB5DD1050379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67F5199E-C8FC-DFC9-13F0-25B4AD86C1AD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A5CB09C5-72A0-67DD-DCDD-52D348D9A216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F5225AC-7338-59B9-892C-0212B9CF122C}"/>
              </a:ext>
            </a:extLst>
          </p:cNvPr>
          <p:cNvSpPr/>
          <p:nvPr/>
        </p:nvSpPr>
        <p:spPr>
          <a:xfrm>
            <a:off x="4739366" y="1092197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DB2ABA6C-EEA8-8835-54D0-B45B019D1271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286519C-C506-CA19-3177-E585C93B5538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479F0B-FAA1-52F2-30E4-538A2D9E7DB2}"/>
              </a:ext>
            </a:extLst>
          </p:cNvPr>
          <p:cNvSpPr txBox="1"/>
          <p:nvPr/>
        </p:nvSpPr>
        <p:spPr>
          <a:xfrm>
            <a:off x="5449396" y="1728967"/>
            <a:ext cx="39648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Simplifica, optimiza y fortalece tu capital humano con asesoría especializada.</a:t>
            </a:r>
            <a:endParaRPr lang="es-ES" sz="1600" dirty="0">
              <a:solidFill>
                <a:schemeClr val="bg1"/>
              </a:solidFill>
            </a:endParaRPr>
          </a:p>
          <a:p>
            <a:pPr>
              <a:buNone/>
            </a:pP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dirty="0">
                <a:solidFill>
                  <a:schemeClr val="bg1"/>
                </a:solidFill>
              </a:rPr>
              <a:t>Facilitamos en las organizaciones la optimización y simplificación de sus procesos mediante un enfoque estratégico, metodologías ágiles y soluciones </a:t>
            </a:r>
            <a:r>
              <a:rPr lang="es-ES" sz="1400" dirty="0" err="1">
                <a:solidFill>
                  <a:schemeClr val="bg1"/>
                </a:solidFill>
              </a:rPr>
              <a:t>tecnológicas.Nuestras</a:t>
            </a:r>
            <a:r>
              <a:rPr lang="es-ES" sz="1400" dirty="0">
                <a:solidFill>
                  <a:schemeClr val="bg1"/>
                </a:solidFill>
              </a:rPr>
              <a:t> soluciones incluyen: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Uso estratégico de tecnología en  los procesos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Estudios y estrategias para optimización de la eficiencia operativa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Desarrollo e implementación de normas, políticas y procedimientos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Desarrollo y optimización de áreas de Capital Humano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Diseño de estructuras organizacionales. Trazabilidad de roles, responsabilidades y procesos clave.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Asesoría laboral y legal</a:t>
            </a:r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ECBF0CB0-FFBC-B6B2-A5E1-4AF1E3EB5DA7}"/>
              </a:ext>
            </a:extLst>
          </p:cNvPr>
          <p:cNvSpPr/>
          <p:nvPr/>
        </p:nvSpPr>
        <p:spPr>
          <a:xfrm>
            <a:off x="3143575" y="1601820"/>
            <a:ext cx="2274812" cy="727394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5085" t="-283333" r="-82229" b="-21833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837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93748-1328-FAF3-8770-B44B4771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105BBD2-CEDC-5F52-F420-217CE896B6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B5D90B-C226-34D3-28A9-EE1FA7E351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89B1536-0BAF-6E67-B4B7-AEB3831A4D64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D7092-D68F-CD7B-5F6D-419E1A3069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E661CEA9-49EC-2F79-8C33-7AB4EC6880F9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0134511-7E70-4701-E412-E23F51D68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7F6464D-1577-508F-EB20-30E814243F1C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96A94BAE-BB08-6B22-0986-6C4AF515153D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059C4D30-3CCA-791B-C973-5EC98694481E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58705291-3BF0-7476-B3FF-2A5798FDFC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80514DF3-BC6D-5901-3AA5-192CD2F97EE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A21AE850-DF62-AB2F-8D46-62A252C739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96AD4D5-D435-9A2B-99BA-BA0F0C045B85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27303BCF-742C-73B2-600D-D38B96693C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AD06F91C-19A3-D181-95D9-CBEACD6984EF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4B19EF2-8F4D-04EA-CD10-CAF119358989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2E3FB34C-862D-5139-9DCA-D2D2C1449DBB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24675B09-4D9B-8E1E-6291-916EB29F069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A50BD90D-CB88-3B36-AF55-34A4B7F0E29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5C413D0D-BB9F-F23F-9B70-F46A7732702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02DD2C96-413C-6DB8-51C7-1EBBF7DB66FB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EAD896F-72A8-1C3E-7CAB-6D2F5096B41D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8264389-FDF7-A45F-6ACE-2FB41AFA21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462AFC09-46E7-3E03-95FF-60ED54FE1E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F9E7D266-DFDA-FEAE-A290-D838870D0E8C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E2C237E-5BF4-50CC-FA76-C40420440A48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375195-5F94-6925-5034-09B6A0F489A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1108588-F47C-E5A8-E76F-DF72A46FE817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C973936-54B3-A466-3843-A4E904330432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0BA4D18-AAB4-DECD-2DFC-BDE9B7DD1CB3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64F9368-C7B8-5378-A259-F26E94144523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E3D8258-D959-B530-ED9F-C5F2B1DD7A0F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DBFA71D-89B0-9D16-D540-3C1600254B0A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FCF380C-6A37-8836-5D78-6CD02D1E539D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E7E16870-89DF-13CE-CCC1-DEDB714EF242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176B167E-32C0-103A-4125-B92BD0B17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559F7DE-8969-CCCB-8923-F7797313D5D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8885045D-8ABE-E054-5A52-92A91B52397E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0969421F-2AC3-BC79-D434-E6BA42CCB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927A519A-A763-904D-EDF8-FA630B5C2E7B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E292ADF-38A3-8E98-5625-FF3B6BD9D0A8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8A26883B-38E9-A439-E3DB-8EE9785DCE65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3676F1CA-6C05-3863-51F7-3BA60EC0CF8C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B4EFC52C-A9B9-EA39-5ED5-23C08648F7DD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B5269DBC-F6B5-129A-D653-95C24371B217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FC8BBFAD-F086-6C62-2831-B18D70B16A22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02D91371-F511-D385-35A9-70F19E539F24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D91C1CCA-9A14-4742-70C8-1643481A9457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001362CE-A8CF-4258-EFA7-674ECFF4FEE3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14AE1BE2-FF89-0212-EF35-6044B36AFD8B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21FDD8A6-60F5-2A68-2000-7729DB5D5081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4103AC5-9565-22BD-0BBE-2EF15E0F7F26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ACA9DDCC-F375-DC44-02EF-30DCD521D308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65A73C7-1D0F-08FE-2854-06FB4B7674A0}"/>
              </a:ext>
            </a:extLst>
          </p:cNvPr>
          <p:cNvSpPr/>
          <p:nvPr/>
        </p:nvSpPr>
        <p:spPr>
          <a:xfrm>
            <a:off x="6594433" y="1123165"/>
            <a:ext cx="1443241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8C01EE2-AEA7-EECF-AAC1-84E757EA870E}"/>
              </a:ext>
            </a:extLst>
          </p:cNvPr>
          <p:cNvSpPr/>
          <p:nvPr/>
        </p:nvSpPr>
        <p:spPr>
          <a:xfrm>
            <a:off x="2916296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778A92DF-2464-33C2-A2A4-C6E8F8F0E4D3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159">
            <a:extLst>
              <a:ext uri="{FF2B5EF4-FFF2-40B4-BE49-F238E27FC236}">
                <a16:creationId xmlns:a16="http://schemas.microsoft.com/office/drawing/2014/main" id="{00000000-0008-0000-0000-0000A000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26493" y="1964598"/>
            <a:ext cx="6688927" cy="30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6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57AA8-3F0C-1A85-2756-7FED47E63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EF495AA-761C-18CF-2674-61DC3D48F8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F82CCA-28FA-2FCE-6D04-6D671DA55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C273730E-E191-CB10-37D4-955BA8D307A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A37D5B-D665-991A-1680-D137D61C26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80FF445-885B-021B-80AF-52F3F6D71946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93817C-2189-DC9C-43A8-616CBEDFC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16B7E058-7ACC-B504-35C8-C8D190EF84A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1FF46F9A-FF78-E992-6A8F-73801074D47E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D14B2D96-C54C-DDBB-4E94-75D53AA2BD16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4EC41F0-9F50-9B4D-30F5-87F5119A5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09A6F2A-8275-3D71-609A-32BE4A25EAA3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5A15E92-CF8C-A444-43C3-D1B6C6618F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BFDA8B0-81DF-0987-CFA9-2BAD183B2769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41E5EC2-CB86-EDD5-9AA0-5006097896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33E143BA-F325-1EFE-68D0-4467C9DB2220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10ED2F53-0F1E-866E-BB89-06AFDE161AFC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6056781-F403-25A6-F959-FE71CF31F45D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5333B1C4-278D-D87D-0B38-F4E95ADF19A6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960FDDA-01E1-800A-50E1-9FFC982DE59B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28CC15F-85F9-2053-CCE1-7C988367E03E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CDAEBE90-1FE3-0E56-0BF8-335608072E33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E8AAFAE-DF5F-4171-63D4-D37BF9AA37E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2334CD1-C5F6-6486-93BA-EF4E7E998287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0BA94A8D-F7F2-89A3-4243-3742AE0BA2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758E0FAE-FD3B-707C-282D-2D7377E740F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10855AAB-F00E-824A-C06D-6BC598D6009C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D5D00AB0-DD78-56DF-CA6C-6D17F4DEA57F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527051F-5197-16C7-0A42-4202A764090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A6CE6D6-8345-98AA-7A70-77B0FEF04B0F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3782E94-494A-4464-0017-F71BE178A9BF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03AE9F8-CE86-2D04-32F7-46941273BD69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0561399-9503-2DA0-7FB6-A7491546B7A3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845C9E1-F4AA-FC89-8D79-FC985CB7D79D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C6772CF-6BE8-C5E6-6A51-6A5C7818B385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5898C5C-16AB-BC31-9006-3B56C36ECC3E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44BE7AD5-1807-557A-EB92-9D3591790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15AFDAC8-0923-C5F0-DE1B-B932CBFD5D36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2E2D7FF7-DC8D-CFA6-E546-DE62168142AA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4ADF3642-E4A8-050E-02A6-6041ADF29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29446C86-F359-17C0-A55C-36967311CFA1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2E02E94-85A2-D216-349A-271C246F92C8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58697F39-6287-CD5F-363C-AFC3D76424FD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13AC7D0B-D3B1-DA09-6EB9-A25FBE7F783E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4FFF068C-A5D2-553A-A8AC-359DE6218B64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B3C34158-9560-9A45-26C8-E173E9141416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0DEF3B9-7675-3274-B49D-8A93B7809086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4ED50ADD-CEAE-1454-F75C-EEB412E3ED89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74CD6E98-4048-23CB-E00B-2D3B7B3E36BC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4A69604E-3B09-170E-49AA-0C760803BE40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4642D24F-A1ED-F966-664C-B17738BDA3DC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3B8BBC88-ED3A-87A3-3460-9E4C5D267252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D4540B3-4B64-C400-B41D-E8A774D98795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9123134-23E0-68A6-B670-3AAC1B2BFCA1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F45705F-18D8-02C4-8109-29D1986AB883}"/>
              </a:ext>
            </a:extLst>
          </p:cNvPr>
          <p:cNvSpPr/>
          <p:nvPr/>
        </p:nvSpPr>
        <p:spPr>
          <a:xfrm>
            <a:off x="9645547" y="1122356"/>
            <a:ext cx="1510353" cy="4616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4869AAD-9A7E-5D7C-FEC3-4EAA81845F2A}"/>
              </a:ext>
            </a:extLst>
          </p:cNvPr>
          <p:cNvSpPr/>
          <p:nvPr/>
        </p:nvSpPr>
        <p:spPr>
          <a:xfrm>
            <a:off x="2906022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6F527B12-19F5-1105-33D3-37BC694532B2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00000000-0008-0000-0000-0000FD000000}"/>
              </a:ext>
            </a:extLst>
          </p:cNvPr>
          <p:cNvSpPr/>
          <p:nvPr/>
        </p:nvSpPr>
        <p:spPr>
          <a:xfrm>
            <a:off x="2896173" y="1535021"/>
            <a:ext cx="3103835" cy="236435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5718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ptos Display" panose="02110004020202020204"/>
              </a:rPr>
              <a:t>Bienvenido</a:t>
            </a:r>
            <a:r>
              <a:rPr lang="en-US" sz="4400" b="1" baseline="0" dirty="0">
                <a:solidFill>
                  <a:schemeClr val="bg1"/>
                </a:solidFill>
                <a:latin typeface="Aptos Display" panose="02110004020202020204"/>
              </a:rPr>
              <a:t> a </a:t>
            </a:r>
            <a:r>
              <a:rPr lang="en-US" sz="4400" b="1" baseline="0" dirty="0" err="1">
                <a:solidFill>
                  <a:schemeClr val="bg1"/>
                </a:solidFill>
                <a:latin typeface="Aptos Display" panose="02110004020202020204"/>
              </a:rPr>
              <a:t>nuestro</a:t>
            </a:r>
            <a:r>
              <a:rPr lang="en-US" sz="4400" b="1" baseline="0" dirty="0">
                <a:solidFill>
                  <a:schemeClr val="bg1"/>
                </a:solidFill>
                <a:latin typeface="Aptos Display" panose="02110004020202020204"/>
              </a:rPr>
              <a:t> Blog</a:t>
            </a:r>
            <a:endParaRPr lang="en-US" sz="4400" b="1" dirty="0">
              <a:solidFill>
                <a:schemeClr val="bg1"/>
              </a:solidFill>
              <a:latin typeface="Aptos Display" panose="02110004020202020204"/>
            </a:endParaRPr>
          </a:p>
        </p:txBody>
      </p:sp>
      <p:grpSp>
        <p:nvGrpSpPr>
          <p:cNvPr id="3" name="Group 253">
            <a:extLst>
              <a:ext uri="{FF2B5EF4-FFF2-40B4-BE49-F238E27FC236}">
                <a16:creationId xmlns:a16="http://schemas.microsoft.com/office/drawing/2014/main" id="{00000000-0008-0000-0000-0000FE000000}"/>
              </a:ext>
            </a:extLst>
          </p:cNvPr>
          <p:cNvGrpSpPr/>
          <p:nvPr/>
        </p:nvGrpSpPr>
        <p:grpSpPr>
          <a:xfrm>
            <a:off x="3210435" y="4088039"/>
            <a:ext cx="982143" cy="703629"/>
            <a:chOff x="1660526" y="1901825"/>
            <a:chExt cx="6809201" cy="5486400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00000000-0008-0000-0000-0000FF000000}"/>
                </a:ext>
              </a:extLst>
            </p:cNvPr>
            <p:cNvSpPr/>
            <p:nvPr/>
          </p:nvSpPr>
          <p:spPr>
            <a:xfrm>
              <a:off x="1660526" y="1901825"/>
              <a:ext cx="6809201" cy="5486400"/>
            </a:xfrm>
            <a:custGeom>
              <a:avLst/>
              <a:gdLst/>
              <a:ahLst/>
              <a:cxnLst/>
              <a:rect l="l" t="t" r="r" b="b"/>
              <a:pathLst>
                <a:path w="6809201" h="5486400">
                  <a:moveTo>
                    <a:pt x="0" y="0"/>
                  </a:moveTo>
                  <a:lnTo>
                    <a:pt x="6809201" y="0"/>
                  </a:lnTo>
                  <a:lnTo>
                    <a:pt x="6809201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pic>
        <p:nvPicPr>
          <p:cNvPr id="15" name="Picture 257">
            <a:extLst>
              <a:ext uri="{FF2B5EF4-FFF2-40B4-BE49-F238E27FC236}">
                <a16:creationId xmlns:a16="http://schemas.microsoft.com/office/drawing/2014/main" id="{00000000-0008-0000-0000-000002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9856" y="2333769"/>
            <a:ext cx="1986244" cy="1233900"/>
          </a:xfrm>
          <a:prstGeom prst="rect">
            <a:avLst/>
          </a:prstGeom>
        </p:spPr>
      </p:pic>
      <p:pic>
        <p:nvPicPr>
          <p:cNvPr id="16" name="Picture 259">
            <a:extLst>
              <a:ext uri="{FF2B5EF4-FFF2-40B4-BE49-F238E27FC236}">
                <a16:creationId xmlns:a16="http://schemas.microsoft.com/office/drawing/2014/main" id="{00000000-0008-0000-0000-00000401000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3376"/>
          <a:stretch/>
        </p:blipFill>
        <p:spPr>
          <a:xfrm>
            <a:off x="8448579" y="2761045"/>
            <a:ext cx="1152073" cy="1629954"/>
          </a:xfrm>
          <a:prstGeom prst="rect">
            <a:avLst/>
          </a:prstGeom>
        </p:spPr>
      </p:pic>
      <p:pic>
        <p:nvPicPr>
          <p:cNvPr id="17" name="Picture 260">
            <a:extLst>
              <a:ext uri="{FF2B5EF4-FFF2-40B4-BE49-F238E27FC236}">
                <a16:creationId xmlns:a16="http://schemas.microsoft.com/office/drawing/2014/main" id="{00000000-0008-0000-0000-000005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5932" y="3552354"/>
            <a:ext cx="1986244" cy="1233900"/>
          </a:xfrm>
          <a:prstGeom prst="rect">
            <a:avLst/>
          </a:prstGeom>
        </p:spPr>
      </p:pic>
      <p:pic>
        <p:nvPicPr>
          <p:cNvPr id="18" name="Picture 261">
            <a:extLst>
              <a:ext uri="{FF2B5EF4-FFF2-40B4-BE49-F238E27FC236}">
                <a16:creationId xmlns:a16="http://schemas.microsoft.com/office/drawing/2014/main" id="{00000000-0008-0000-0000-000006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86257" y="3555678"/>
            <a:ext cx="1986244" cy="123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50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1341</TotalTime>
  <Words>4056</Words>
  <Application>Microsoft Office PowerPoint</Application>
  <PresentationFormat>Panorámica</PresentationFormat>
  <Paragraphs>591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Gelasio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Enrique Mtz. Torres</dc:creator>
  <cp:lastModifiedBy>Enrique Mtz. Torres</cp:lastModifiedBy>
  <cp:revision>4</cp:revision>
  <dcterms:created xsi:type="dcterms:W3CDTF">2025-03-17T06:00:09Z</dcterms:created>
  <dcterms:modified xsi:type="dcterms:W3CDTF">2025-03-18T05:19:38Z</dcterms:modified>
</cp:coreProperties>
</file>